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83" r:id="rId5"/>
    <p:sldId id="276" r:id="rId6"/>
    <p:sldId id="294" r:id="rId7"/>
    <p:sldId id="295" r:id="rId8"/>
    <p:sldId id="273" r:id="rId9"/>
    <p:sldId id="272" r:id="rId10"/>
    <p:sldId id="277" r:id="rId11"/>
    <p:sldId id="284" r:id="rId12"/>
    <p:sldId id="278" r:id="rId13"/>
    <p:sldId id="285" r:id="rId14"/>
    <p:sldId id="286" r:id="rId15"/>
    <p:sldId id="268" r:id="rId16"/>
    <p:sldId id="289" r:id="rId17"/>
    <p:sldId id="297" r:id="rId18"/>
    <p:sldId id="298" r:id="rId19"/>
  </p:sldIdLst>
  <p:sldSz cx="12801600" cy="9601200" type="A3"/>
  <p:notesSz cx="7104063" cy="10234613"/>
  <p:defaultTextStyle>
    <a:defPPr>
      <a:defRPr lang="en-US"/>
    </a:defPPr>
    <a:lvl1pPr marL="0" algn="l" defTabSz="914304" rtl="0" eaLnBrk="1" latinLnBrk="0" hangingPunct="1">
      <a:defRPr sz="1800" kern="1200">
        <a:solidFill>
          <a:schemeClr val="tx1"/>
        </a:solidFill>
        <a:latin typeface="+mn-lt"/>
        <a:ea typeface="+mn-ea"/>
        <a:cs typeface="+mn-cs"/>
      </a:defRPr>
    </a:lvl1pPr>
    <a:lvl2pPr marL="457152" algn="l" defTabSz="914304" rtl="0" eaLnBrk="1" latinLnBrk="0" hangingPunct="1">
      <a:defRPr sz="1800" kern="1200">
        <a:solidFill>
          <a:schemeClr val="tx1"/>
        </a:solidFill>
        <a:latin typeface="+mn-lt"/>
        <a:ea typeface="+mn-ea"/>
        <a:cs typeface="+mn-cs"/>
      </a:defRPr>
    </a:lvl2pPr>
    <a:lvl3pPr marL="914304" algn="l" defTabSz="914304" rtl="0" eaLnBrk="1" latinLnBrk="0" hangingPunct="1">
      <a:defRPr sz="1800" kern="1200">
        <a:solidFill>
          <a:schemeClr val="tx1"/>
        </a:solidFill>
        <a:latin typeface="+mn-lt"/>
        <a:ea typeface="+mn-ea"/>
        <a:cs typeface="+mn-cs"/>
      </a:defRPr>
    </a:lvl3pPr>
    <a:lvl4pPr marL="1371456" algn="l" defTabSz="914304" rtl="0" eaLnBrk="1" latinLnBrk="0" hangingPunct="1">
      <a:defRPr sz="1800" kern="1200">
        <a:solidFill>
          <a:schemeClr val="tx1"/>
        </a:solidFill>
        <a:latin typeface="+mn-lt"/>
        <a:ea typeface="+mn-ea"/>
        <a:cs typeface="+mn-cs"/>
      </a:defRPr>
    </a:lvl4pPr>
    <a:lvl5pPr marL="1828606" algn="l" defTabSz="914304" rtl="0" eaLnBrk="1" latinLnBrk="0" hangingPunct="1">
      <a:defRPr sz="1800" kern="1200">
        <a:solidFill>
          <a:schemeClr val="tx1"/>
        </a:solidFill>
        <a:latin typeface="+mn-lt"/>
        <a:ea typeface="+mn-ea"/>
        <a:cs typeface="+mn-cs"/>
      </a:defRPr>
    </a:lvl5pPr>
    <a:lvl6pPr marL="2285759" algn="l" defTabSz="914304" rtl="0" eaLnBrk="1" latinLnBrk="0" hangingPunct="1">
      <a:defRPr sz="1800" kern="1200">
        <a:solidFill>
          <a:schemeClr val="tx1"/>
        </a:solidFill>
        <a:latin typeface="+mn-lt"/>
        <a:ea typeface="+mn-ea"/>
        <a:cs typeface="+mn-cs"/>
      </a:defRPr>
    </a:lvl6pPr>
    <a:lvl7pPr marL="2742910" algn="l" defTabSz="914304" rtl="0" eaLnBrk="1" latinLnBrk="0" hangingPunct="1">
      <a:defRPr sz="1800" kern="1200">
        <a:solidFill>
          <a:schemeClr val="tx1"/>
        </a:solidFill>
        <a:latin typeface="+mn-lt"/>
        <a:ea typeface="+mn-ea"/>
        <a:cs typeface="+mn-cs"/>
      </a:defRPr>
    </a:lvl7pPr>
    <a:lvl8pPr marL="3200062" algn="l" defTabSz="914304" rtl="0" eaLnBrk="1" latinLnBrk="0" hangingPunct="1">
      <a:defRPr sz="1800" kern="1200">
        <a:solidFill>
          <a:schemeClr val="tx1"/>
        </a:solidFill>
        <a:latin typeface="+mn-lt"/>
        <a:ea typeface="+mn-ea"/>
        <a:cs typeface="+mn-cs"/>
      </a:defRPr>
    </a:lvl8pPr>
    <a:lvl9pPr marL="3657213" algn="l" defTabSz="91430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rnley, Mike" initials="TM" lastIdx="15" clrIdx="0">
    <p:extLst>
      <p:ext uri="{19B8F6BF-5375-455C-9EA6-DF929625EA0E}">
        <p15:presenceInfo xmlns:p15="http://schemas.microsoft.com/office/powerpoint/2012/main" userId="S-1-5-21-1547258097-1204854341-2061683252-19881" providerId="AD"/>
      </p:ext>
    </p:extLst>
  </p:cmAuthor>
  <p:cmAuthor id="2" name="Zoe Brewer" initials="ZB" lastIdx="31" clrIdx="1">
    <p:extLst>
      <p:ext uri="{19B8F6BF-5375-455C-9EA6-DF929625EA0E}">
        <p15:presenceInfo xmlns:p15="http://schemas.microsoft.com/office/powerpoint/2012/main" userId="Zoe Brew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35F73E"/>
    <a:srgbClr val="66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E9779F-69B3-4B55-96E1-36A223DFAF64}" v="2" dt="2020-10-15T10:54:42.0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1080" y="76"/>
      </p:cViewPr>
      <p:guideLst>
        <p:guide orient="horz" pos="3024"/>
        <p:guide pos="4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y Mayatt" userId="b3b10a60-4ebb-4c4e-98c0-15cdfd9997a4" providerId="ADAL" clId="{70EF7B9A-A29C-4099-8154-A5F2DB2471EE}"/>
    <pc:docChg chg="modSld">
      <pc:chgData name="Carly Mayatt" userId="b3b10a60-4ebb-4c4e-98c0-15cdfd9997a4" providerId="ADAL" clId="{70EF7B9A-A29C-4099-8154-A5F2DB2471EE}" dt="2020-10-15T11:54:48.621" v="1" actId="6549"/>
      <pc:docMkLst>
        <pc:docMk/>
      </pc:docMkLst>
      <pc:sldChg chg="modSp">
        <pc:chgData name="Carly Mayatt" userId="b3b10a60-4ebb-4c4e-98c0-15cdfd9997a4" providerId="ADAL" clId="{70EF7B9A-A29C-4099-8154-A5F2DB2471EE}" dt="2020-10-15T11:54:48.621" v="1" actId="6549"/>
        <pc:sldMkLst>
          <pc:docMk/>
          <pc:sldMk cId="3329219577" sldId="283"/>
        </pc:sldMkLst>
        <pc:spChg chg="mod">
          <ac:chgData name="Carly Mayatt" userId="b3b10a60-4ebb-4c4e-98c0-15cdfd9997a4" providerId="ADAL" clId="{70EF7B9A-A29C-4099-8154-A5F2DB2471EE}" dt="2020-10-15T11:54:48.621" v="1" actId="6549"/>
          <ac:spMkLst>
            <pc:docMk/>
            <pc:sldMk cId="3329219577" sldId="283"/>
            <ac:spMk id="7" creationId="{8A982172-B104-4122-99C0-E2A832F5BF5D}"/>
          </ac:spMkLst>
        </pc:spChg>
        <pc:spChg chg="mod">
          <ac:chgData name="Carly Mayatt" userId="b3b10a60-4ebb-4c4e-98c0-15cdfd9997a4" providerId="ADAL" clId="{70EF7B9A-A29C-4099-8154-A5F2DB2471EE}" dt="2020-10-15T11:27:52.897" v="0" actId="6549"/>
          <ac:spMkLst>
            <pc:docMk/>
            <pc:sldMk cId="3329219577" sldId="283"/>
            <ac:spMk id="9" creationId="{79897B7B-91AC-419A-805C-252F75589D3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9202" cy="512304"/>
          </a:xfrm>
          <a:prstGeom prst="rect">
            <a:avLst/>
          </a:prstGeom>
        </p:spPr>
        <p:txBody>
          <a:bodyPr vert="horz" lIns="94781" tIns="47391" rIns="94781" bIns="47391" rtlCol="0"/>
          <a:lstStyle>
            <a:lvl1pPr algn="l">
              <a:defRPr sz="1200"/>
            </a:lvl1pPr>
          </a:lstStyle>
          <a:p>
            <a:endParaRPr lang="en-GB"/>
          </a:p>
        </p:txBody>
      </p:sp>
      <p:sp>
        <p:nvSpPr>
          <p:cNvPr id="3" name="Date Placeholder 2"/>
          <p:cNvSpPr>
            <a:spLocks noGrp="1"/>
          </p:cNvSpPr>
          <p:nvPr>
            <p:ph type="dt" idx="1"/>
          </p:nvPr>
        </p:nvSpPr>
        <p:spPr>
          <a:xfrm>
            <a:off x="4023204" y="0"/>
            <a:ext cx="3079202" cy="512304"/>
          </a:xfrm>
          <a:prstGeom prst="rect">
            <a:avLst/>
          </a:prstGeom>
        </p:spPr>
        <p:txBody>
          <a:bodyPr vert="horz" lIns="94781" tIns="47391" rIns="94781" bIns="47391" rtlCol="0"/>
          <a:lstStyle>
            <a:lvl1pPr algn="r">
              <a:defRPr sz="1200"/>
            </a:lvl1pPr>
          </a:lstStyle>
          <a:p>
            <a:fld id="{09CA92FD-AE3F-4FC8-83B5-3E550428990A}" type="datetimeFigureOut">
              <a:rPr lang="en-GB" smtClean="0"/>
              <a:t>15/10/2020</a:t>
            </a:fld>
            <a:endParaRPr lang="en-GB"/>
          </a:p>
        </p:txBody>
      </p:sp>
      <p:sp>
        <p:nvSpPr>
          <p:cNvPr id="4" name="Slide Image Placeholder 3"/>
          <p:cNvSpPr>
            <a:spLocks noGrp="1" noRot="1" noChangeAspect="1"/>
          </p:cNvSpPr>
          <p:nvPr>
            <p:ph type="sldImg" idx="2"/>
          </p:nvPr>
        </p:nvSpPr>
        <p:spPr>
          <a:xfrm>
            <a:off x="1249363" y="1279525"/>
            <a:ext cx="4605337" cy="3452813"/>
          </a:xfrm>
          <a:prstGeom prst="rect">
            <a:avLst/>
          </a:prstGeom>
          <a:noFill/>
          <a:ln w="12700">
            <a:solidFill>
              <a:prstClr val="black"/>
            </a:solidFill>
          </a:ln>
        </p:spPr>
        <p:txBody>
          <a:bodyPr vert="horz" lIns="94781" tIns="47391" rIns="94781" bIns="47391" rtlCol="0" anchor="ctr"/>
          <a:lstStyle/>
          <a:p>
            <a:endParaRPr lang="en-GB"/>
          </a:p>
        </p:txBody>
      </p:sp>
      <p:sp>
        <p:nvSpPr>
          <p:cNvPr id="5" name="Notes Placeholder 4"/>
          <p:cNvSpPr>
            <a:spLocks noGrp="1"/>
          </p:cNvSpPr>
          <p:nvPr>
            <p:ph type="body" sz="quarter" idx="3"/>
          </p:nvPr>
        </p:nvSpPr>
        <p:spPr>
          <a:xfrm>
            <a:off x="710076" y="4924990"/>
            <a:ext cx="5683914" cy="4029684"/>
          </a:xfrm>
          <a:prstGeom prst="rect">
            <a:avLst/>
          </a:prstGeom>
        </p:spPr>
        <p:txBody>
          <a:bodyPr vert="horz" lIns="94781" tIns="47391" rIns="94781" bIns="4739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2309"/>
            <a:ext cx="3079202" cy="512304"/>
          </a:xfrm>
          <a:prstGeom prst="rect">
            <a:avLst/>
          </a:prstGeom>
        </p:spPr>
        <p:txBody>
          <a:bodyPr vert="horz" lIns="94781" tIns="47391" rIns="94781" bIns="47391" rtlCol="0" anchor="b"/>
          <a:lstStyle>
            <a:lvl1pPr algn="l">
              <a:defRPr sz="1200"/>
            </a:lvl1pPr>
          </a:lstStyle>
          <a:p>
            <a:endParaRPr lang="en-GB"/>
          </a:p>
        </p:txBody>
      </p:sp>
      <p:sp>
        <p:nvSpPr>
          <p:cNvPr id="7" name="Slide Number Placeholder 6"/>
          <p:cNvSpPr>
            <a:spLocks noGrp="1"/>
          </p:cNvSpPr>
          <p:nvPr>
            <p:ph type="sldNum" sz="quarter" idx="5"/>
          </p:nvPr>
        </p:nvSpPr>
        <p:spPr>
          <a:xfrm>
            <a:off x="4023204" y="9722309"/>
            <a:ext cx="3079202" cy="512304"/>
          </a:xfrm>
          <a:prstGeom prst="rect">
            <a:avLst/>
          </a:prstGeom>
        </p:spPr>
        <p:txBody>
          <a:bodyPr vert="horz" lIns="94781" tIns="47391" rIns="94781" bIns="47391" rtlCol="0" anchor="b"/>
          <a:lstStyle>
            <a:lvl1pPr algn="r">
              <a:defRPr sz="1200"/>
            </a:lvl1pPr>
          </a:lstStyle>
          <a:p>
            <a:fld id="{4E087DF0-142D-43AD-9002-CD4A4EC84CEE}" type="slidenum">
              <a:rPr lang="en-GB" smtClean="0"/>
              <a:t>‹#›</a:t>
            </a:fld>
            <a:endParaRPr lang="en-GB"/>
          </a:p>
        </p:txBody>
      </p:sp>
    </p:spTree>
    <p:extLst>
      <p:ext uri="{BB962C8B-B14F-4D97-AF65-F5344CB8AC3E}">
        <p14:creationId xmlns:p14="http://schemas.microsoft.com/office/powerpoint/2010/main" val="796311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F6B90B1-A3B2-45E9-8CA9-674143FE0312}" type="slidenum">
              <a:rPr lang="en-GB" smtClean="0"/>
              <a:t>1</a:t>
            </a:fld>
            <a:endParaRPr lang="en-GB"/>
          </a:p>
        </p:txBody>
      </p:sp>
    </p:spTree>
    <p:extLst>
      <p:ext uri="{BB962C8B-B14F-4D97-AF65-F5344CB8AC3E}">
        <p14:creationId xmlns:p14="http://schemas.microsoft.com/office/powerpoint/2010/main" val="2719012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E087DF0-142D-43AD-9002-CD4A4EC84CEE}" type="slidenum">
              <a:rPr lang="en-GB" smtClean="0"/>
              <a:t>2</a:t>
            </a:fld>
            <a:endParaRPr lang="en-GB"/>
          </a:p>
        </p:txBody>
      </p:sp>
    </p:spTree>
    <p:extLst>
      <p:ext uri="{BB962C8B-B14F-4D97-AF65-F5344CB8AC3E}">
        <p14:creationId xmlns:p14="http://schemas.microsoft.com/office/powerpoint/2010/main" val="862069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E087DF0-142D-43AD-9002-CD4A4EC84CEE}" type="slidenum">
              <a:rPr lang="en-GB" smtClean="0"/>
              <a:t>8</a:t>
            </a:fld>
            <a:endParaRPr lang="en-GB"/>
          </a:p>
        </p:txBody>
      </p:sp>
    </p:spTree>
    <p:extLst>
      <p:ext uri="{BB962C8B-B14F-4D97-AF65-F5344CB8AC3E}">
        <p14:creationId xmlns:p14="http://schemas.microsoft.com/office/powerpoint/2010/main" val="2815008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E087DF0-142D-43AD-9002-CD4A4EC84CEE}" type="slidenum">
              <a:rPr lang="en-GB" smtClean="0"/>
              <a:t>10</a:t>
            </a:fld>
            <a:endParaRPr lang="en-GB"/>
          </a:p>
        </p:txBody>
      </p:sp>
    </p:spTree>
    <p:extLst>
      <p:ext uri="{BB962C8B-B14F-4D97-AF65-F5344CB8AC3E}">
        <p14:creationId xmlns:p14="http://schemas.microsoft.com/office/powerpoint/2010/main" val="1015645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E087DF0-142D-43AD-9002-CD4A4EC84CEE}" type="slidenum">
              <a:rPr lang="en-GB" smtClean="0"/>
              <a:t>13</a:t>
            </a:fld>
            <a:endParaRPr lang="en-GB"/>
          </a:p>
        </p:txBody>
      </p:sp>
    </p:spTree>
    <p:extLst>
      <p:ext uri="{BB962C8B-B14F-4D97-AF65-F5344CB8AC3E}">
        <p14:creationId xmlns:p14="http://schemas.microsoft.com/office/powerpoint/2010/main" val="1436213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2982599"/>
            <a:ext cx="10881360" cy="2058035"/>
          </a:xfrm>
        </p:spPr>
        <p:txBody>
          <a:bodyPr/>
          <a:lstStyle/>
          <a:p>
            <a:r>
              <a:rPr lang="en-US"/>
              <a:t>Click to edit Master title style</a:t>
            </a:r>
            <a:endParaRPr lang="en-GB"/>
          </a:p>
        </p:txBody>
      </p:sp>
      <p:sp>
        <p:nvSpPr>
          <p:cNvPr id="3" name="Subtitle 2"/>
          <p:cNvSpPr>
            <a:spLocks noGrp="1"/>
          </p:cNvSpPr>
          <p:nvPr>
            <p:ph type="subTitle" idx="1"/>
          </p:nvPr>
        </p:nvSpPr>
        <p:spPr>
          <a:xfrm>
            <a:off x="1920240" y="5440681"/>
            <a:ext cx="8961120" cy="2453640"/>
          </a:xfrm>
        </p:spPr>
        <p:txBody>
          <a:bodyPr/>
          <a:lstStyle>
            <a:lvl1pPr marL="0" indent="0" algn="ctr">
              <a:buNone/>
              <a:defRPr>
                <a:solidFill>
                  <a:schemeClr val="tx1">
                    <a:tint val="75000"/>
                  </a:schemeClr>
                </a:solidFill>
              </a:defRPr>
            </a:lvl1pPr>
            <a:lvl2pPr marL="443070" indent="0" algn="ctr">
              <a:buNone/>
              <a:defRPr>
                <a:solidFill>
                  <a:schemeClr val="tx1">
                    <a:tint val="75000"/>
                  </a:schemeClr>
                </a:solidFill>
              </a:defRPr>
            </a:lvl2pPr>
            <a:lvl3pPr marL="886142" indent="0" algn="ctr">
              <a:buNone/>
              <a:defRPr>
                <a:solidFill>
                  <a:schemeClr val="tx1">
                    <a:tint val="75000"/>
                  </a:schemeClr>
                </a:solidFill>
              </a:defRPr>
            </a:lvl3pPr>
            <a:lvl4pPr marL="1329215" indent="0" algn="ctr">
              <a:buNone/>
              <a:defRPr>
                <a:solidFill>
                  <a:schemeClr val="tx1">
                    <a:tint val="75000"/>
                  </a:schemeClr>
                </a:solidFill>
              </a:defRPr>
            </a:lvl4pPr>
            <a:lvl5pPr marL="1772286" indent="0" algn="ctr">
              <a:buNone/>
              <a:defRPr>
                <a:solidFill>
                  <a:schemeClr val="tx1">
                    <a:tint val="75000"/>
                  </a:schemeClr>
                </a:solidFill>
              </a:defRPr>
            </a:lvl5pPr>
            <a:lvl6pPr marL="2215357" indent="0" algn="ctr">
              <a:buNone/>
              <a:defRPr>
                <a:solidFill>
                  <a:schemeClr val="tx1">
                    <a:tint val="75000"/>
                  </a:schemeClr>
                </a:solidFill>
              </a:defRPr>
            </a:lvl6pPr>
            <a:lvl7pPr marL="2658428" indent="0" algn="ctr">
              <a:buNone/>
              <a:defRPr>
                <a:solidFill>
                  <a:schemeClr val="tx1">
                    <a:tint val="75000"/>
                  </a:schemeClr>
                </a:solidFill>
              </a:defRPr>
            </a:lvl7pPr>
            <a:lvl8pPr marL="3101501" indent="0" algn="ctr">
              <a:buNone/>
              <a:defRPr>
                <a:solidFill>
                  <a:schemeClr val="tx1">
                    <a:tint val="75000"/>
                  </a:schemeClr>
                </a:solidFill>
              </a:defRPr>
            </a:lvl8pPr>
            <a:lvl9pPr marL="3544572"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AE40A05-4D12-4397-A2F9-CCB3BE71797F}" type="datetimeFigureOut">
              <a:rPr lang="en-GB" smtClean="0"/>
              <a:pPr/>
              <a:t>15/10/2020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C5D4AF-8339-4F86-BEA0-98D6468FADBC}" type="slidenum">
              <a:rPr lang="en-GB" smtClean="0"/>
              <a:pPr/>
              <a:t>‹#›</a:t>
            </a:fld>
            <a:endParaRPr lang="en-GB"/>
          </a:p>
        </p:txBody>
      </p:sp>
    </p:spTree>
    <p:extLst>
      <p:ext uri="{BB962C8B-B14F-4D97-AF65-F5344CB8AC3E}">
        <p14:creationId xmlns:p14="http://schemas.microsoft.com/office/powerpoint/2010/main" val="1774552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AE40A05-4D12-4397-A2F9-CCB3BE71797F}" type="datetimeFigureOut">
              <a:rPr lang="en-GB" smtClean="0"/>
              <a:pPr/>
              <a:t>15/10/2020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C5D4AF-8339-4F86-BEA0-98D6468FADBC}" type="slidenum">
              <a:rPr lang="en-GB" smtClean="0"/>
              <a:pPr/>
              <a:t>‹#›</a:t>
            </a:fld>
            <a:endParaRPr lang="en-GB"/>
          </a:p>
        </p:txBody>
      </p:sp>
    </p:spTree>
    <p:extLst>
      <p:ext uri="{BB962C8B-B14F-4D97-AF65-F5344CB8AC3E}">
        <p14:creationId xmlns:p14="http://schemas.microsoft.com/office/powerpoint/2010/main" val="600264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0871" y="555625"/>
            <a:ext cx="2160271" cy="1183259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80063" y="555625"/>
            <a:ext cx="6267451" cy="11832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AE40A05-4D12-4397-A2F9-CCB3BE71797F}" type="datetimeFigureOut">
              <a:rPr lang="en-GB" smtClean="0"/>
              <a:pPr/>
              <a:t>15/10/2020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C5D4AF-8339-4F86-BEA0-98D6468FADBC}" type="slidenum">
              <a:rPr lang="en-GB" smtClean="0"/>
              <a:pPr/>
              <a:t>‹#›</a:t>
            </a:fld>
            <a:endParaRPr lang="en-GB"/>
          </a:p>
        </p:txBody>
      </p:sp>
    </p:spTree>
    <p:extLst>
      <p:ext uri="{BB962C8B-B14F-4D97-AF65-F5344CB8AC3E}">
        <p14:creationId xmlns:p14="http://schemas.microsoft.com/office/powerpoint/2010/main" val="4063416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AE40A05-4D12-4397-A2F9-CCB3BE71797F}" type="datetimeFigureOut">
              <a:rPr lang="en-GB" smtClean="0"/>
              <a:pPr/>
              <a:t>15/10/2020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C5D4AF-8339-4F86-BEA0-98D6468FADBC}" type="slidenum">
              <a:rPr lang="en-GB" smtClean="0"/>
              <a:pPr/>
              <a:t>‹#›</a:t>
            </a:fld>
            <a:endParaRPr lang="en-GB"/>
          </a:p>
        </p:txBody>
      </p:sp>
    </p:spTree>
    <p:extLst>
      <p:ext uri="{BB962C8B-B14F-4D97-AF65-F5344CB8AC3E}">
        <p14:creationId xmlns:p14="http://schemas.microsoft.com/office/powerpoint/2010/main" val="609476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241" y="6169663"/>
            <a:ext cx="10881360" cy="1906905"/>
          </a:xfrm>
        </p:spPr>
        <p:txBody>
          <a:bodyPr anchor="t"/>
          <a:lstStyle>
            <a:lvl1pPr algn="l">
              <a:defRPr sz="3877" b="1" cap="all"/>
            </a:lvl1pPr>
          </a:lstStyle>
          <a:p>
            <a:r>
              <a:rPr lang="en-US"/>
              <a:t>Click to edit Master title style</a:t>
            </a:r>
            <a:endParaRPr lang="en-GB"/>
          </a:p>
        </p:txBody>
      </p:sp>
      <p:sp>
        <p:nvSpPr>
          <p:cNvPr id="3" name="Text Placeholder 2"/>
          <p:cNvSpPr>
            <a:spLocks noGrp="1"/>
          </p:cNvSpPr>
          <p:nvPr>
            <p:ph type="body" idx="1"/>
          </p:nvPr>
        </p:nvSpPr>
        <p:spPr>
          <a:xfrm>
            <a:off x="1011241" y="4069399"/>
            <a:ext cx="10881360" cy="2100262"/>
          </a:xfrm>
        </p:spPr>
        <p:txBody>
          <a:bodyPr anchor="b"/>
          <a:lstStyle>
            <a:lvl1pPr marL="0" indent="0">
              <a:buNone/>
              <a:defRPr sz="1938">
                <a:solidFill>
                  <a:schemeClr val="tx1">
                    <a:tint val="75000"/>
                  </a:schemeClr>
                </a:solidFill>
              </a:defRPr>
            </a:lvl1pPr>
            <a:lvl2pPr marL="443070" indent="0">
              <a:buNone/>
              <a:defRPr sz="1745">
                <a:solidFill>
                  <a:schemeClr val="tx1">
                    <a:tint val="75000"/>
                  </a:schemeClr>
                </a:solidFill>
              </a:defRPr>
            </a:lvl2pPr>
            <a:lvl3pPr marL="886142" indent="0">
              <a:buNone/>
              <a:defRPr sz="1551">
                <a:solidFill>
                  <a:schemeClr val="tx1">
                    <a:tint val="75000"/>
                  </a:schemeClr>
                </a:solidFill>
              </a:defRPr>
            </a:lvl3pPr>
            <a:lvl4pPr marL="1329215" indent="0">
              <a:buNone/>
              <a:defRPr sz="1357">
                <a:solidFill>
                  <a:schemeClr val="tx1">
                    <a:tint val="75000"/>
                  </a:schemeClr>
                </a:solidFill>
              </a:defRPr>
            </a:lvl4pPr>
            <a:lvl5pPr marL="1772286" indent="0">
              <a:buNone/>
              <a:defRPr sz="1357">
                <a:solidFill>
                  <a:schemeClr val="tx1">
                    <a:tint val="75000"/>
                  </a:schemeClr>
                </a:solidFill>
              </a:defRPr>
            </a:lvl5pPr>
            <a:lvl6pPr marL="2215357" indent="0">
              <a:buNone/>
              <a:defRPr sz="1357">
                <a:solidFill>
                  <a:schemeClr val="tx1">
                    <a:tint val="75000"/>
                  </a:schemeClr>
                </a:solidFill>
              </a:defRPr>
            </a:lvl6pPr>
            <a:lvl7pPr marL="2658428" indent="0">
              <a:buNone/>
              <a:defRPr sz="1357">
                <a:solidFill>
                  <a:schemeClr val="tx1">
                    <a:tint val="75000"/>
                  </a:schemeClr>
                </a:solidFill>
              </a:defRPr>
            </a:lvl7pPr>
            <a:lvl8pPr marL="3101501" indent="0">
              <a:buNone/>
              <a:defRPr sz="1357">
                <a:solidFill>
                  <a:schemeClr val="tx1">
                    <a:tint val="75000"/>
                  </a:schemeClr>
                </a:solidFill>
              </a:defRPr>
            </a:lvl8pPr>
            <a:lvl9pPr marL="3544572" indent="0">
              <a:buNone/>
              <a:defRPr sz="135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E40A05-4D12-4397-A2F9-CCB3BE71797F}" type="datetimeFigureOut">
              <a:rPr lang="en-GB" smtClean="0"/>
              <a:pPr/>
              <a:t>15/10/2020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C5D4AF-8339-4F86-BEA0-98D6468FADBC}" type="slidenum">
              <a:rPr lang="en-GB" smtClean="0"/>
              <a:pPr/>
              <a:t>‹#›</a:t>
            </a:fld>
            <a:endParaRPr lang="en-GB"/>
          </a:p>
        </p:txBody>
      </p:sp>
    </p:spTree>
    <p:extLst>
      <p:ext uri="{BB962C8B-B14F-4D97-AF65-F5344CB8AC3E}">
        <p14:creationId xmlns:p14="http://schemas.microsoft.com/office/powerpoint/2010/main" val="3726128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80061" y="3235963"/>
            <a:ext cx="4213860" cy="9152255"/>
          </a:xfrm>
        </p:spPr>
        <p:txBody>
          <a:bodyPr/>
          <a:lstStyle>
            <a:lvl1pPr>
              <a:defRPr sz="2714"/>
            </a:lvl1pPr>
            <a:lvl2pPr>
              <a:defRPr sz="2326"/>
            </a:lvl2pPr>
            <a:lvl3pPr>
              <a:defRPr sz="1938"/>
            </a:lvl3pPr>
            <a:lvl4pPr>
              <a:defRPr sz="1745"/>
            </a:lvl4pPr>
            <a:lvl5pPr>
              <a:defRPr sz="1745"/>
            </a:lvl5pPr>
            <a:lvl6pPr>
              <a:defRPr sz="1745"/>
            </a:lvl6pPr>
            <a:lvl7pPr>
              <a:defRPr sz="1745"/>
            </a:lvl7pPr>
            <a:lvl8pPr>
              <a:defRPr sz="1745"/>
            </a:lvl8pPr>
            <a:lvl9pPr>
              <a:defRPr sz="17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907281" y="3235963"/>
            <a:ext cx="4213860" cy="9152255"/>
          </a:xfrm>
        </p:spPr>
        <p:txBody>
          <a:bodyPr/>
          <a:lstStyle>
            <a:lvl1pPr>
              <a:defRPr sz="2714"/>
            </a:lvl1pPr>
            <a:lvl2pPr>
              <a:defRPr sz="2326"/>
            </a:lvl2pPr>
            <a:lvl3pPr>
              <a:defRPr sz="1938"/>
            </a:lvl3pPr>
            <a:lvl4pPr>
              <a:defRPr sz="1745"/>
            </a:lvl4pPr>
            <a:lvl5pPr>
              <a:defRPr sz="1745"/>
            </a:lvl5pPr>
            <a:lvl6pPr>
              <a:defRPr sz="1745"/>
            </a:lvl6pPr>
            <a:lvl7pPr>
              <a:defRPr sz="1745"/>
            </a:lvl7pPr>
            <a:lvl8pPr>
              <a:defRPr sz="1745"/>
            </a:lvl8pPr>
            <a:lvl9pPr>
              <a:defRPr sz="17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AE40A05-4D12-4397-A2F9-CCB3BE71797F}" type="datetimeFigureOut">
              <a:rPr lang="en-GB" smtClean="0"/>
              <a:pPr/>
              <a:t>15/10/2020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C5D4AF-8339-4F86-BEA0-98D6468FADBC}" type="slidenum">
              <a:rPr lang="en-GB" smtClean="0"/>
              <a:pPr/>
              <a:t>‹#›</a:t>
            </a:fld>
            <a:endParaRPr lang="en-GB"/>
          </a:p>
        </p:txBody>
      </p:sp>
    </p:spTree>
    <p:extLst>
      <p:ext uri="{BB962C8B-B14F-4D97-AF65-F5344CB8AC3E}">
        <p14:creationId xmlns:p14="http://schemas.microsoft.com/office/powerpoint/2010/main" val="1326043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0080" y="384494"/>
            <a:ext cx="11521440" cy="16002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40083" y="2149160"/>
            <a:ext cx="5656263" cy="895667"/>
          </a:xfrm>
        </p:spPr>
        <p:txBody>
          <a:bodyPr anchor="b"/>
          <a:lstStyle>
            <a:lvl1pPr marL="0" indent="0">
              <a:buNone/>
              <a:defRPr sz="2326" b="1"/>
            </a:lvl1pPr>
            <a:lvl2pPr marL="443070" indent="0">
              <a:buNone/>
              <a:defRPr sz="1938" b="1"/>
            </a:lvl2pPr>
            <a:lvl3pPr marL="886142" indent="0">
              <a:buNone/>
              <a:defRPr sz="1745" b="1"/>
            </a:lvl3pPr>
            <a:lvl4pPr marL="1329215" indent="0">
              <a:buNone/>
              <a:defRPr sz="1551" b="1"/>
            </a:lvl4pPr>
            <a:lvl5pPr marL="1772286" indent="0">
              <a:buNone/>
              <a:defRPr sz="1551" b="1"/>
            </a:lvl5pPr>
            <a:lvl6pPr marL="2215357" indent="0">
              <a:buNone/>
              <a:defRPr sz="1551" b="1"/>
            </a:lvl6pPr>
            <a:lvl7pPr marL="2658428" indent="0">
              <a:buNone/>
              <a:defRPr sz="1551" b="1"/>
            </a:lvl7pPr>
            <a:lvl8pPr marL="3101501" indent="0">
              <a:buNone/>
              <a:defRPr sz="1551" b="1"/>
            </a:lvl8pPr>
            <a:lvl9pPr marL="3544572" indent="0">
              <a:buNone/>
              <a:defRPr sz="1551" b="1"/>
            </a:lvl9pPr>
          </a:lstStyle>
          <a:p>
            <a:pPr lvl="0"/>
            <a:r>
              <a:rPr lang="en-US"/>
              <a:t>Click to edit Master text styles</a:t>
            </a:r>
          </a:p>
        </p:txBody>
      </p:sp>
      <p:sp>
        <p:nvSpPr>
          <p:cNvPr id="4" name="Content Placeholder 3"/>
          <p:cNvSpPr>
            <a:spLocks noGrp="1"/>
          </p:cNvSpPr>
          <p:nvPr>
            <p:ph sz="half" idx="2"/>
          </p:nvPr>
        </p:nvSpPr>
        <p:spPr>
          <a:xfrm>
            <a:off x="640083" y="3044825"/>
            <a:ext cx="5656263" cy="5531803"/>
          </a:xfrm>
        </p:spPr>
        <p:txBody>
          <a:bodyPr/>
          <a:lstStyle>
            <a:lvl1pPr>
              <a:defRPr sz="2326"/>
            </a:lvl1pPr>
            <a:lvl2pPr>
              <a:defRPr sz="1938"/>
            </a:lvl2pPr>
            <a:lvl3pPr>
              <a:defRPr sz="1745"/>
            </a:lvl3pPr>
            <a:lvl4pPr>
              <a:defRPr sz="1551"/>
            </a:lvl4pPr>
            <a:lvl5pPr>
              <a:defRPr sz="1551"/>
            </a:lvl5pPr>
            <a:lvl6pPr>
              <a:defRPr sz="1551"/>
            </a:lvl6pPr>
            <a:lvl7pPr>
              <a:defRPr sz="1551"/>
            </a:lvl7pPr>
            <a:lvl8pPr>
              <a:defRPr sz="1551"/>
            </a:lvl8pPr>
            <a:lvl9pPr>
              <a:defRPr sz="155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503037" y="2149160"/>
            <a:ext cx="5658485" cy="895667"/>
          </a:xfrm>
        </p:spPr>
        <p:txBody>
          <a:bodyPr anchor="b"/>
          <a:lstStyle>
            <a:lvl1pPr marL="0" indent="0">
              <a:buNone/>
              <a:defRPr sz="2326" b="1"/>
            </a:lvl1pPr>
            <a:lvl2pPr marL="443070" indent="0">
              <a:buNone/>
              <a:defRPr sz="1938" b="1"/>
            </a:lvl2pPr>
            <a:lvl3pPr marL="886142" indent="0">
              <a:buNone/>
              <a:defRPr sz="1745" b="1"/>
            </a:lvl3pPr>
            <a:lvl4pPr marL="1329215" indent="0">
              <a:buNone/>
              <a:defRPr sz="1551" b="1"/>
            </a:lvl4pPr>
            <a:lvl5pPr marL="1772286" indent="0">
              <a:buNone/>
              <a:defRPr sz="1551" b="1"/>
            </a:lvl5pPr>
            <a:lvl6pPr marL="2215357" indent="0">
              <a:buNone/>
              <a:defRPr sz="1551" b="1"/>
            </a:lvl6pPr>
            <a:lvl7pPr marL="2658428" indent="0">
              <a:buNone/>
              <a:defRPr sz="1551" b="1"/>
            </a:lvl7pPr>
            <a:lvl8pPr marL="3101501" indent="0">
              <a:buNone/>
              <a:defRPr sz="1551" b="1"/>
            </a:lvl8pPr>
            <a:lvl9pPr marL="3544572" indent="0">
              <a:buNone/>
              <a:defRPr sz="1551" b="1"/>
            </a:lvl9pPr>
          </a:lstStyle>
          <a:p>
            <a:pPr lvl="0"/>
            <a:r>
              <a:rPr lang="en-US"/>
              <a:t>Click to edit Master text styles</a:t>
            </a:r>
          </a:p>
        </p:txBody>
      </p:sp>
      <p:sp>
        <p:nvSpPr>
          <p:cNvPr id="6" name="Content Placeholder 5"/>
          <p:cNvSpPr>
            <a:spLocks noGrp="1"/>
          </p:cNvSpPr>
          <p:nvPr>
            <p:ph sz="quarter" idx="4"/>
          </p:nvPr>
        </p:nvSpPr>
        <p:spPr>
          <a:xfrm>
            <a:off x="6503037" y="3044825"/>
            <a:ext cx="5658485" cy="5531803"/>
          </a:xfrm>
        </p:spPr>
        <p:txBody>
          <a:bodyPr/>
          <a:lstStyle>
            <a:lvl1pPr>
              <a:defRPr sz="2326"/>
            </a:lvl1pPr>
            <a:lvl2pPr>
              <a:defRPr sz="1938"/>
            </a:lvl2pPr>
            <a:lvl3pPr>
              <a:defRPr sz="1745"/>
            </a:lvl3pPr>
            <a:lvl4pPr>
              <a:defRPr sz="1551"/>
            </a:lvl4pPr>
            <a:lvl5pPr>
              <a:defRPr sz="1551"/>
            </a:lvl5pPr>
            <a:lvl6pPr>
              <a:defRPr sz="1551"/>
            </a:lvl6pPr>
            <a:lvl7pPr>
              <a:defRPr sz="1551"/>
            </a:lvl7pPr>
            <a:lvl8pPr>
              <a:defRPr sz="1551"/>
            </a:lvl8pPr>
            <a:lvl9pPr>
              <a:defRPr sz="155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AE40A05-4D12-4397-A2F9-CCB3BE71797F}" type="datetimeFigureOut">
              <a:rPr lang="en-GB" smtClean="0"/>
              <a:pPr/>
              <a:t>15/10/2020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DC5D4AF-8339-4F86-BEA0-98D6468FADBC}" type="slidenum">
              <a:rPr lang="en-GB" smtClean="0"/>
              <a:pPr/>
              <a:t>‹#›</a:t>
            </a:fld>
            <a:endParaRPr lang="en-GB"/>
          </a:p>
        </p:txBody>
      </p:sp>
    </p:spTree>
    <p:extLst>
      <p:ext uri="{BB962C8B-B14F-4D97-AF65-F5344CB8AC3E}">
        <p14:creationId xmlns:p14="http://schemas.microsoft.com/office/powerpoint/2010/main" val="2258093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AE40A05-4D12-4397-A2F9-CCB3BE71797F}" type="datetimeFigureOut">
              <a:rPr lang="en-GB" smtClean="0"/>
              <a:pPr/>
              <a:t>15/10/2020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DC5D4AF-8339-4F86-BEA0-98D6468FADBC}" type="slidenum">
              <a:rPr lang="en-GB" smtClean="0"/>
              <a:pPr/>
              <a:t>‹#›</a:t>
            </a:fld>
            <a:endParaRPr lang="en-GB"/>
          </a:p>
        </p:txBody>
      </p:sp>
    </p:spTree>
    <p:extLst>
      <p:ext uri="{BB962C8B-B14F-4D97-AF65-F5344CB8AC3E}">
        <p14:creationId xmlns:p14="http://schemas.microsoft.com/office/powerpoint/2010/main" val="2569185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E40A05-4D12-4397-A2F9-CCB3BE71797F}" type="datetimeFigureOut">
              <a:rPr lang="en-GB" smtClean="0"/>
              <a:pPr/>
              <a:t>15/10/2020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DC5D4AF-8339-4F86-BEA0-98D6468FADBC}" type="slidenum">
              <a:rPr lang="en-GB" smtClean="0"/>
              <a:pPr/>
              <a:t>‹#›</a:t>
            </a:fld>
            <a:endParaRPr lang="en-GB"/>
          </a:p>
        </p:txBody>
      </p:sp>
    </p:spTree>
    <p:extLst>
      <p:ext uri="{BB962C8B-B14F-4D97-AF65-F5344CB8AC3E}">
        <p14:creationId xmlns:p14="http://schemas.microsoft.com/office/powerpoint/2010/main" val="2631677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1" y="382270"/>
            <a:ext cx="4211639" cy="1626870"/>
          </a:xfrm>
        </p:spPr>
        <p:txBody>
          <a:bodyPr anchor="b"/>
          <a:lstStyle>
            <a:lvl1pPr algn="l">
              <a:defRPr sz="1938" b="1"/>
            </a:lvl1pPr>
          </a:lstStyle>
          <a:p>
            <a:r>
              <a:rPr lang="en-US"/>
              <a:t>Click to edit Master title style</a:t>
            </a:r>
            <a:endParaRPr lang="en-GB"/>
          </a:p>
        </p:txBody>
      </p:sp>
      <p:sp>
        <p:nvSpPr>
          <p:cNvPr id="3" name="Content Placeholder 2"/>
          <p:cNvSpPr>
            <a:spLocks noGrp="1"/>
          </p:cNvSpPr>
          <p:nvPr>
            <p:ph idx="1"/>
          </p:nvPr>
        </p:nvSpPr>
        <p:spPr>
          <a:xfrm>
            <a:off x="5005071" y="382273"/>
            <a:ext cx="7156451" cy="8194359"/>
          </a:xfrm>
        </p:spPr>
        <p:txBody>
          <a:bodyPr/>
          <a:lstStyle>
            <a:lvl1pPr>
              <a:defRPr sz="3101"/>
            </a:lvl1pPr>
            <a:lvl2pPr>
              <a:defRPr sz="2714"/>
            </a:lvl2pPr>
            <a:lvl3pPr>
              <a:defRPr sz="2326"/>
            </a:lvl3pPr>
            <a:lvl4pPr>
              <a:defRPr sz="1938"/>
            </a:lvl4pPr>
            <a:lvl5pPr>
              <a:defRPr sz="1938"/>
            </a:lvl5pPr>
            <a:lvl6pPr>
              <a:defRPr sz="1938"/>
            </a:lvl6pPr>
            <a:lvl7pPr>
              <a:defRPr sz="1938"/>
            </a:lvl7pPr>
            <a:lvl8pPr>
              <a:defRPr sz="1938"/>
            </a:lvl8pPr>
            <a:lvl9pPr>
              <a:defRPr sz="193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40081" y="2009141"/>
            <a:ext cx="4211639" cy="6567488"/>
          </a:xfrm>
        </p:spPr>
        <p:txBody>
          <a:bodyPr/>
          <a:lstStyle>
            <a:lvl1pPr marL="0" indent="0">
              <a:buNone/>
              <a:defRPr sz="1357"/>
            </a:lvl1pPr>
            <a:lvl2pPr marL="443070" indent="0">
              <a:buNone/>
              <a:defRPr sz="1163"/>
            </a:lvl2pPr>
            <a:lvl3pPr marL="886142" indent="0">
              <a:buNone/>
              <a:defRPr sz="969"/>
            </a:lvl3pPr>
            <a:lvl4pPr marL="1329215" indent="0">
              <a:buNone/>
              <a:defRPr sz="872"/>
            </a:lvl4pPr>
            <a:lvl5pPr marL="1772286" indent="0">
              <a:buNone/>
              <a:defRPr sz="872"/>
            </a:lvl5pPr>
            <a:lvl6pPr marL="2215357" indent="0">
              <a:buNone/>
              <a:defRPr sz="872"/>
            </a:lvl6pPr>
            <a:lvl7pPr marL="2658428" indent="0">
              <a:buNone/>
              <a:defRPr sz="872"/>
            </a:lvl7pPr>
            <a:lvl8pPr marL="3101501" indent="0">
              <a:buNone/>
              <a:defRPr sz="872"/>
            </a:lvl8pPr>
            <a:lvl9pPr marL="3544572" indent="0">
              <a:buNone/>
              <a:defRPr sz="872"/>
            </a:lvl9pPr>
          </a:lstStyle>
          <a:p>
            <a:pPr lvl="0"/>
            <a:r>
              <a:rPr lang="en-US"/>
              <a:t>Click to edit Master text styles</a:t>
            </a:r>
          </a:p>
        </p:txBody>
      </p:sp>
      <p:sp>
        <p:nvSpPr>
          <p:cNvPr id="5" name="Date Placeholder 4"/>
          <p:cNvSpPr>
            <a:spLocks noGrp="1"/>
          </p:cNvSpPr>
          <p:nvPr>
            <p:ph type="dt" sz="half" idx="10"/>
          </p:nvPr>
        </p:nvSpPr>
        <p:spPr/>
        <p:txBody>
          <a:bodyPr/>
          <a:lstStyle/>
          <a:p>
            <a:fld id="{4AE40A05-4D12-4397-A2F9-CCB3BE71797F}" type="datetimeFigureOut">
              <a:rPr lang="en-GB" smtClean="0"/>
              <a:pPr/>
              <a:t>15/10/2020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C5D4AF-8339-4F86-BEA0-98D6468FADBC}" type="slidenum">
              <a:rPr lang="en-GB" smtClean="0"/>
              <a:pPr/>
              <a:t>‹#›</a:t>
            </a:fld>
            <a:endParaRPr lang="en-GB"/>
          </a:p>
        </p:txBody>
      </p:sp>
    </p:spTree>
    <p:extLst>
      <p:ext uri="{BB962C8B-B14F-4D97-AF65-F5344CB8AC3E}">
        <p14:creationId xmlns:p14="http://schemas.microsoft.com/office/powerpoint/2010/main" val="2266228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203" y="6720840"/>
            <a:ext cx="7680960" cy="793434"/>
          </a:xfrm>
        </p:spPr>
        <p:txBody>
          <a:bodyPr anchor="b"/>
          <a:lstStyle>
            <a:lvl1pPr algn="l">
              <a:defRPr sz="1938" b="1"/>
            </a:lvl1pPr>
          </a:lstStyle>
          <a:p>
            <a:r>
              <a:rPr lang="en-US"/>
              <a:t>Click to edit Master title style</a:t>
            </a:r>
            <a:endParaRPr lang="en-GB"/>
          </a:p>
        </p:txBody>
      </p:sp>
      <p:sp>
        <p:nvSpPr>
          <p:cNvPr id="3" name="Picture Placeholder 2"/>
          <p:cNvSpPr>
            <a:spLocks noGrp="1"/>
          </p:cNvSpPr>
          <p:nvPr>
            <p:ph type="pic" idx="1"/>
          </p:nvPr>
        </p:nvSpPr>
        <p:spPr>
          <a:xfrm>
            <a:off x="2509203" y="857885"/>
            <a:ext cx="7680960" cy="5760720"/>
          </a:xfrm>
        </p:spPr>
        <p:txBody>
          <a:bodyPr/>
          <a:lstStyle>
            <a:lvl1pPr marL="0" indent="0">
              <a:buNone/>
              <a:defRPr sz="3101"/>
            </a:lvl1pPr>
            <a:lvl2pPr marL="443070" indent="0">
              <a:buNone/>
              <a:defRPr sz="2714"/>
            </a:lvl2pPr>
            <a:lvl3pPr marL="886142" indent="0">
              <a:buNone/>
              <a:defRPr sz="2326"/>
            </a:lvl3pPr>
            <a:lvl4pPr marL="1329215" indent="0">
              <a:buNone/>
              <a:defRPr sz="1938"/>
            </a:lvl4pPr>
            <a:lvl5pPr marL="1772286" indent="0">
              <a:buNone/>
              <a:defRPr sz="1938"/>
            </a:lvl5pPr>
            <a:lvl6pPr marL="2215357" indent="0">
              <a:buNone/>
              <a:defRPr sz="1938"/>
            </a:lvl6pPr>
            <a:lvl7pPr marL="2658428" indent="0">
              <a:buNone/>
              <a:defRPr sz="1938"/>
            </a:lvl7pPr>
            <a:lvl8pPr marL="3101501" indent="0">
              <a:buNone/>
              <a:defRPr sz="1938"/>
            </a:lvl8pPr>
            <a:lvl9pPr marL="3544572" indent="0">
              <a:buNone/>
              <a:defRPr sz="1938"/>
            </a:lvl9pPr>
          </a:lstStyle>
          <a:p>
            <a:endParaRPr lang="en-GB"/>
          </a:p>
        </p:txBody>
      </p:sp>
      <p:sp>
        <p:nvSpPr>
          <p:cNvPr id="4" name="Text Placeholder 3"/>
          <p:cNvSpPr>
            <a:spLocks noGrp="1"/>
          </p:cNvSpPr>
          <p:nvPr>
            <p:ph type="body" sz="half" idx="2"/>
          </p:nvPr>
        </p:nvSpPr>
        <p:spPr>
          <a:xfrm>
            <a:off x="2509203" y="7514274"/>
            <a:ext cx="7680960" cy="1126806"/>
          </a:xfrm>
        </p:spPr>
        <p:txBody>
          <a:bodyPr/>
          <a:lstStyle>
            <a:lvl1pPr marL="0" indent="0">
              <a:buNone/>
              <a:defRPr sz="1357"/>
            </a:lvl1pPr>
            <a:lvl2pPr marL="443070" indent="0">
              <a:buNone/>
              <a:defRPr sz="1163"/>
            </a:lvl2pPr>
            <a:lvl3pPr marL="886142" indent="0">
              <a:buNone/>
              <a:defRPr sz="969"/>
            </a:lvl3pPr>
            <a:lvl4pPr marL="1329215" indent="0">
              <a:buNone/>
              <a:defRPr sz="872"/>
            </a:lvl4pPr>
            <a:lvl5pPr marL="1772286" indent="0">
              <a:buNone/>
              <a:defRPr sz="872"/>
            </a:lvl5pPr>
            <a:lvl6pPr marL="2215357" indent="0">
              <a:buNone/>
              <a:defRPr sz="872"/>
            </a:lvl6pPr>
            <a:lvl7pPr marL="2658428" indent="0">
              <a:buNone/>
              <a:defRPr sz="872"/>
            </a:lvl7pPr>
            <a:lvl8pPr marL="3101501" indent="0">
              <a:buNone/>
              <a:defRPr sz="872"/>
            </a:lvl8pPr>
            <a:lvl9pPr marL="3544572" indent="0">
              <a:buNone/>
              <a:defRPr sz="872"/>
            </a:lvl9pPr>
          </a:lstStyle>
          <a:p>
            <a:pPr lvl="0"/>
            <a:r>
              <a:rPr lang="en-US"/>
              <a:t>Click to edit Master text styles</a:t>
            </a:r>
          </a:p>
        </p:txBody>
      </p:sp>
      <p:sp>
        <p:nvSpPr>
          <p:cNvPr id="5" name="Date Placeholder 4"/>
          <p:cNvSpPr>
            <a:spLocks noGrp="1"/>
          </p:cNvSpPr>
          <p:nvPr>
            <p:ph type="dt" sz="half" idx="10"/>
          </p:nvPr>
        </p:nvSpPr>
        <p:spPr/>
        <p:txBody>
          <a:bodyPr/>
          <a:lstStyle/>
          <a:p>
            <a:fld id="{4AE40A05-4D12-4397-A2F9-CCB3BE71797F}" type="datetimeFigureOut">
              <a:rPr lang="en-GB" smtClean="0"/>
              <a:pPr/>
              <a:t>15/10/2020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C5D4AF-8339-4F86-BEA0-98D6468FADBC}" type="slidenum">
              <a:rPr lang="en-GB" smtClean="0"/>
              <a:pPr/>
              <a:t>‹#›</a:t>
            </a:fld>
            <a:endParaRPr lang="en-GB"/>
          </a:p>
        </p:txBody>
      </p:sp>
    </p:spTree>
    <p:extLst>
      <p:ext uri="{BB962C8B-B14F-4D97-AF65-F5344CB8AC3E}">
        <p14:creationId xmlns:p14="http://schemas.microsoft.com/office/powerpoint/2010/main" val="742677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080" y="384494"/>
            <a:ext cx="11521440" cy="16002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40080" y="8898893"/>
            <a:ext cx="2987040" cy="511175"/>
          </a:xfrm>
          <a:prstGeom prst="rect">
            <a:avLst/>
          </a:prstGeom>
        </p:spPr>
        <p:txBody>
          <a:bodyPr vert="horz" lIns="91440" tIns="45720" rIns="91440" bIns="45720" rtlCol="0" anchor="ctr"/>
          <a:lstStyle>
            <a:lvl1pPr algn="l">
              <a:defRPr sz="1163">
                <a:solidFill>
                  <a:schemeClr val="tx1">
                    <a:tint val="75000"/>
                  </a:schemeClr>
                </a:solidFill>
              </a:defRPr>
            </a:lvl1pPr>
          </a:lstStyle>
          <a:p>
            <a:fld id="{4AE40A05-4D12-4397-A2F9-CCB3BE71797F}" type="datetimeFigureOut">
              <a:rPr lang="en-GB" smtClean="0"/>
              <a:pPr/>
              <a:t>15/10/2020</a:t>
            </a:fld>
            <a:endParaRPr lang="en-GB"/>
          </a:p>
        </p:txBody>
      </p:sp>
      <p:sp>
        <p:nvSpPr>
          <p:cNvPr id="5" name="Footer Placeholder 4"/>
          <p:cNvSpPr>
            <a:spLocks noGrp="1"/>
          </p:cNvSpPr>
          <p:nvPr>
            <p:ph type="ftr" sz="quarter" idx="3"/>
          </p:nvPr>
        </p:nvSpPr>
        <p:spPr>
          <a:xfrm>
            <a:off x="4373880" y="8898893"/>
            <a:ext cx="4053840" cy="511175"/>
          </a:xfrm>
          <a:prstGeom prst="rect">
            <a:avLst/>
          </a:prstGeom>
        </p:spPr>
        <p:txBody>
          <a:bodyPr vert="horz" lIns="91440" tIns="45720" rIns="91440" bIns="45720" rtlCol="0" anchor="ctr"/>
          <a:lstStyle>
            <a:lvl1pPr algn="ctr">
              <a:defRPr sz="116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174480" y="8898893"/>
            <a:ext cx="2987040" cy="511175"/>
          </a:xfrm>
          <a:prstGeom prst="rect">
            <a:avLst/>
          </a:prstGeom>
        </p:spPr>
        <p:txBody>
          <a:bodyPr vert="horz" lIns="91440" tIns="45720" rIns="91440" bIns="45720" rtlCol="0" anchor="ctr"/>
          <a:lstStyle>
            <a:lvl1pPr algn="r">
              <a:defRPr sz="1163">
                <a:solidFill>
                  <a:schemeClr val="tx1">
                    <a:tint val="75000"/>
                  </a:schemeClr>
                </a:solidFill>
              </a:defRPr>
            </a:lvl1pPr>
          </a:lstStyle>
          <a:p>
            <a:fld id="{ADC5D4AF-8339-4F86-BEA0-98D6468FADBC}" type="slidenum">
              <a:rPr lang="en-GB" smtClean="0"/>
              <a:pPr/>
              <a:t>‹#›</a:t>
            </a:fld>
            <a:endParaRPr lang="en-GB"/>
          </a:p>
        </p:txBody>
      </p:sp>
    </p:spTree>
    <p:extLst>
      <p:ext uri="{BB962C8B-B14F-4D97-AF65-F5344CB8AC3E}">
        <p14:creationId xmlns:p14="http://schemas.microsoft.com/office/powerpoint/2010/main" val="15854915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86142" rtl="0" eaLnBrk="1" latinLnBrk="0" hangingPunct="1">
        <a:spcBef>
          <a:spcPct val="0"/>
        </a:spcBef>
        <a:buNone/>
        <a:defRPr sz="4264" kern="1200">
          <a:solidFill>
            <a:schemeClr val="tx1"/>
          </a:solidFill>
          <a:latin typeface="+mj-lt"/>
          <a:ea typeface="+mj-ea"/>
          <a:cs typeface="+mj-cs"/>
        </a:defRPr>
      </a:lvl1pPr>
    </p:titleStyle>
    <p:bodyStyle>
      <a:lvl1pPr marL="332305" indent="-332305" algn="l" defTabSz="886142" rtl="0" eaLnBrk="1" latinLnBrk="0" hangingPunct="1">
        <a:spcBef>
          <a:spcPct val="20000"/>
        </a:spcBef>
        <a:buFont typeface="Arial" panose="020B0604020202020204" pitchFamily="34" charset="0"/>
        <a:buChar char="•"/>
        <a:defRPr sz="3101" kern="1200">
          <a:solidFill>
            <a:schemeClr val="tx1"/>
          </a:solidFill>
          <a:latin typeface="+mn-lt"/>
          <a:ea typeface="+mn-ea"/>
          <a:cs typeface="+mn-cs"/>
        </a:defRPr>
      </a:lvl1pPr>
      <a:lvl2pPr marL="719991" indent="-276919" algn="l" defTabSz="886142" rtl="0" eaLnBrk="1" latinLnBrk="0" hangingPunct="1">
        <a:spcBef>
          <a:spcPct val="20000"/>
        </a:spcBef>
        <a:buFont typeface="Arial" panose="020B0604020202020204" pitchFamily="34" charset="0"/>
        <a:buChar char="–"/>
        <a:defRPr sz="2714" kern="1200">
          <a:solidFill>
            <a:schemeClr val="tx1"/>
          </a:solidFill>
          <a:latin typeface="+mn-lt"/>
          <a:ea typeface="+mn-ea"/>
          <a:cs typeface="+mn-cs"/>
        </a:defRPr>
      </a:lvl2pPr>
      <a:lvl3pPr marL="1107680" indent="-221536" algn="l" defTabSz="886142" rtl="0" eaLnBrk="1" latinLnBrk="0" hangingPunct="1">
        <a:spcBef>
          <a:spcPct val="20000"/>
        </a:spcBef>
        <a:buFont typeface="Arial" panose="020B0604020202020204" pitchFamily="34" charset="0"/>
        <a:buChar char="•"/>
        <a:defRPr sz="2326" kern="1200">
          <a:solidFill>
            <a:schemeClr val="tx1"/>
          </a:solidFill>
          <a:latin typeface="+mn-lt"/>
          <a:ea typeface="+mn-ea"/>
          <a:cs typeface="+mn-cs"/>
        </a:defRPr>
      </a:lvl3pPr>
      <a:lvl4pPr marL="1550750" indent="-221536" algn="l" defTabSz="886142" rtl="0" eaLnBrk="1" latinLnBrk="0" hangingPunct="1">
        <a:spcBef>
          <a:spcPct val="20000"/>
        </a:spcBef>
        <a:buFont typeface="Arial" panose="020B0604020202020204" pitchFamily="34" charset="0"/>
        <a:buChar char="–"/>
        <a:defRPr sz="1938" kern="1200">
          <a:solidFill>
            <a:schemeClr val="tx1"/>
          </a:solidFill>
          <a:latin typeface="+mn-lt"/>
          <a:ea typeface="+mn-ea"/>
          <a:cs typeface="+mn-cs"/>
        </a:defRPr>
      </a:lvl4pPr>
      <a:lvl5pPr marL="1993822" indent="-221536" algn="l" defTabSz="886142" rtl="0" eaLnBrk="1" latinLnBrk="0" hangingPunct="1">
        <a:spcBef>
          <a:spcPct val="20000"/>
        </a:spcBef>
        <a:buFont typeface="Arial" panose="020B0604020202020204" pitchFamily="34" charset="0"/>
        <a:buChar char="»"/>
        <a:defRPr sz="1938" kern="1200">
          <a:solidFill>
            <a:schemeClr val="tx1"/>
          </a:solidFill>
          <a:latin typeface="+mn-lt"/>
          <a:ea typeface="+mn-ea"/>
          <a:cs typeface="+mn-cs"/>
        </a:defRPr>
      </a:lvl5pPr>
      <a:lvl6pPr marL="2436892" indent="-221536" algn="l" defTabSz="886142" rtl="0" eaLnBrk="1" latinLnBrk="0" hangingPunct="1">
        <a:spcBef>
          <a:spcPct val="20000"/>
        </a:spcBef>
        <a:buFont typeface="Arial" panose="020B0604020202020204" pitchFamily="34" charset="0"/>
        <a:buChar char="•"/>
        <a:defRPr sz="1938" kern="1200">
          <a:solidFill>
            <a:schemeClr val="tx1"/>
          </a:solidFill>
          <a:latin typeface="+mn-lt"/>
          <a:ea typeface="+mn-ea"/>
          <a:cs typeface="+mn-cs"/>
        </a:defRPr>
      </a:lvl6pPr>
      <a:lvl7pPr marL="2879965" indent="-221536" algn="l" defTabSz="886142" rtl="0" eaLnBrk="1" latinLnBrk="0" hangingPunct="1">
        <a:spcBef>
          <a:spcPct val="20000"/>
        </a:spcBef>
        <a:buFont typeface="Arial" panose="020B0604020202020204" pitchFamily="34" charset="0"/>
        <a:buChar char="•"/>
        <a:defRPr sz="1938" kern="1200">
          <a:solidFill>
            <a:schemeClr val="tx1"/>
          </a:solidFill>
          <a:latin typeface="+mn-lt"/>
          <a:ea typeface="+mn-ea"/>
          <a:cs typeface="+mn-cs"/>
        </a:defRPr>
      </a:lvl7pPr>
      <a:lvl8pPr marL="3323037" indent="-221536" algn="l" defTabSz="886142" rtl="0" eaLnBrk="1" latinLnBrk="0" hangingPunct="1">
        <a:spcBef>
          <a:spcPct val="20000"/>
        </a:spcBef>
        <a:buFont typeface="Arial" panose="020B0604020202020204" pitchFamily="34" charset="0"/>
        <a:buChar char="•"/>
        <a:defRPr sz="1938" kern="1200">
          <a:solidFill>
            <a:schemeClr val="tx1"/>
          </a:solidFill>
          <a:latin typeface="+mn-lt"/>
          <a:ea typeface="+mn-ea"/>
          <a:cs typeface="+mn-cs"/>
        </a:defRPr>
      </a:lvl8pPr>
      <a:lvl9pPr marL="3766107" indent="-221536" algn="l" defTabSz="886142" rtl="0" eaLnBrk="1" latinLnBrk="0" hangingPunct="1">
        <a:spcBef>
          <a:spcPct val="20000"/>
        </a:spcBef>
        <a:buFont typeface="Arial" panose="020B0604020202020204" pitchFamily="34" charset="0"/>
        <a:buChar char="•"/>
        <a:defRPr sz="1938" kern="1200">
          <a:solidFill>
            <a:schemeClr val="tx1"/>
          </a:solidFill>
          <a:latin typeface="+mn-lt"/>
          <a:ea typeface="+mn-ea"/>
          <a:cs typeface="+mn-cs"/>
        </a:defRPr>
      </a:lvl9pPr>
    </p:bodyStyle>
    <p:otherStyle>
      <a:defPPr>
        <a:defRPr lang="en-US"/>
      </a:defPPr>
      <a:lvl1pPr marL="0" algn="l" defTabSz="886142" rtl="0" eaLnBrk="1" latinLnBrk="0" hangingPunct="1">
        <a:defRPr sz="1745" kern="1200">
          <a:solidFill>
            <a:schemeClr val="tx1"/>
          </a:solidFill>
          <a:latin typeface="+mn-lt"/>
          <a:ea typeface="+mn-ea"/>
          <a:cs typeface="+mn-cs"/>
        </a:defRPr>
      </a:lvl1pPr>
      <a:lvl2pPr marL="443070" algn="l" defTabSz="886142" rtl="0" eaLnBrk="1" latinLnBrk="0" hangingPunct="1">
        <a:defRPr sz="1745" kern="1200">
          <a:solidFill>
            <a:schemeClr val="tx1"/>
          </a:solidFill>
          <a:latin typeface="+mn-lt"/>
          <a:ea typeface="+mn-ea"/>
          <a:cs typeface="+mn-cs"/>
        </a:defRPr>
      </a:lvl2pPr>
      <a:lvl3pPr marL="886142" algn="l" defTabSz="886142" rtl="0" eaLnBrk="1" latinLnBrk="0" hangingPunct="1">
        <a:defRPr sz="1745" kern="1200">
          <a:solidFill>
            <a:schemeClr val="tx1"/>
          </a:solidFill>
          <a:latin typeface="+mn-lt"/>
          <a:ea typeface="+mn-ea"/>
          <a:cs typeface="+mn-cs"/>
        </a:defRPr>
      </a:lvl3pPr>
      <a:lvl4pPr marL="1329215" algn="l" defTabSz="886142" rtl="0" eaLnBrk="1" latinLnBrk="0" hangingPunct="1">
        <a:defRPr sz="1745" kern="1200">
          <a:solidFill>
            <a:schemeClr val="tx1"/>
          </a:solidFill>
          <a:latin typeface="+mn-lt"/>
          <a:ea typeface="+mn-ea"/>
          <a:cs typeface="+mn-cs"/>
        </a:defRPr>
      </a:lvl4pPr>
      <a:lvl5pPr marL="1772286" algn="l" defTabSz="886142" rtl="0" eaLnBrk="1" latinLnBrk="0" hangingPunct="1">
        <a:defRPr sz="1745" kern="1200">
          <a:solidFill>
            <a:schemeClr val="tx1"/>
          </a:solidFill>
          <a:latin typeface="+mn-lt"/>
          <a:ea typeface="+mn-ea"/>
          <a:cs typeface="+mn-cs"/>
        </a:defRPr>
      </a:lvl5pPr>
      <a:lvl6pPr marL="2215357" algn="l" defTabSz="886142" rtl="0" eaLnBrk="1" latinLnBrk="0" hangingPunct="1">
        <a:defRPr sz="1745" kern="1200">
          <a:solidFill>
            <a:schemeClr val="tx1"/>
          </a:solidFill>
          <a:latin typeface="+mn-lt"/>
          <a:ea typeface="+mn-ea"/>
          <a:cs typeface="+mn-cs"/>
        </a:defRPr>
      </a:lvl6pPr>
      <a:lvl7pPr marL="2658428" algn="l" defTabSz="886142" rtl="0" eaLnBrk="1" latinLnBrk="0" hangingPunct="1">
        <a:defRPr sz="1745" kern="1200">
          <a:solidFill>
            <a:schemeClr val="tx1"/>
          </a:solidFill>
          <a:latin typeface="+mn-lt"/>
          <a:ea typeface="+mn-ea"/>
          <a:cs typeface="+mn-cs"/>
        </a:defRPr>
      </a:lvl7pPr>
      <a:lvl8pPr marL="3101501" algn="l" defTabSz="886142" rtl="0" eaLnBrk="1" latinLnBrk="0" hangingPunct="1">
        <a:defRPr sz="1745" kern="1200">
          <a:solidFill>
            <a:schemeClr val="tx1"/>
          </a:solidFill>
          <a:latin typeface="+mn-lt"/>
          <a:ea typeface="+mn-ea"/>
          <a:cs typeface="+mn-cs"/>
        </a:defRPr>
      </a:lvl8pPr>
      <a:lvl9pPr marL="3544572" algn="l" defTabSz="886142" rtl="0" eaLnBrk="1" latinLnBrk="0" hangingPunct="1">
        <a:defRPr sz="174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lr.org/en/utilities/water-industry-registration-scheme-wirs-wirsae/" TargetMode="External"/><Relationship Id="rId2" Type="http://schemas.openxmlformats.org/officeDocument/2006/relationships/hyperlink" Target="https://www.lr.org/en/utilities/water-industry-registration-scheme-wirs-wirsae/search"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Rectangle: Rounded Corners 56">
            <a:extLst>
              <a:ext uri="{FF2B5EF4-FFF2-40B4-BE49-F238E27FC236}">
                <a16:creationId xmlns:a16="http://schemas.microsoft.com/office/drawing/2014/main" id="{D522978A-D51F-4EB4-98A0-04344C57C0A9}"/>
              </a:ext>
            </a:extLst>
          </p:cNvPr>
          <p:cNvSpPr/>
          <p:nvPr/>
        </p:nvSpPr>
        <p:spPr>
          <a:xfrm>
            <a:off x="468085" y="416924"/>
            <a:ext cx="11880000" cy="8856000"/>
          </a:xfrm>
          <a:prstGeom prst="roundRect">
            <a:avLst>
              <a:gd name="adj" fmla="val 252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8A982172-B104-4122-99C0-E2A832F5BF5D}"/>
              </a:ext>
            </a:extLst>
          </p:cNvPr>
          <p:cNvSpPr txBox="1"/>
          <p:nvPr/>
        </p:nvSpPr>
        <p:spPr>
          <a:xfrm>
            <a:off x="1278433" y="1127012"/>
            <a:ext cx="9780077" cy="1077218"/>
          </a:xfrm>
          <a:prstGeom prst="rect">
            <a:avLst/>
          </a:prstGeom>
          <a:solidFill>
            <a:schemeClr val="bg1"/>
          </a:solidFill>
          <a:ln w="12700">
            <a:noFill/>
          </a:ln>
        </p:spPr>
        <p:txBody>
          <a:bodyPr wrap="square" lIns="44313" rIns="44313" rtlCol="0" anchor="t">
            <a:spAutoFit/>
          </a:bodyPr>
          <a:lstStyle/>
          <a:p>
            <a:r>
              <a:rPr lang="en-GB" sz="1600" dirty="0">
                <a:solidFill>
                  <a:srgbClr val="7030A0"/>
                </a:solidFill>
              </a:rPr>
              <a:t>These Procedures cannot be viewed in isolation and must be read in conjunction with the Water Sector Guidance (WSG) and Model Water Adoption Agreement (MWAA).  Please refer to the Master Definitions Appendix to the WSG for an explanation of the defined terms used in these Procedures.</a:t>
            </a:r>
          </a:p>
          <a:p>
            <a:r>
              <a:rPr lang="en-GB" sz="1600" dirty="0">
                <a:solidFill>
                  <a:srgbClr val="7030A0"/>
                </a:solidFill>
                <a:cs typeface="Calibri"/>
              </a:rPr>
              <a:t>3 September 2020</a:t>
            </a:r>
          </a:p>
        </p:txBody>
      </p:sp>
      <p:sp>
        <p:nvSpPr>
          <p:cNvPr id="9" name="TextBox 8">
            <a:extLst>
              <a:ext uri="{FF2B5EF4-FFF2-40B4-BE49-F238E27FC236}">
                <a16:creationId xmlns:a16="http://schemas.microsoft.com/office/drawing/2014/main" id="{79897B7B-91AC-419A-805C-252F75589D37}"/>
              </a:ext>
            </a:extLst>
          </p:cNvPr>
          <p:cNvSpPr txBox="1"/>
          <p:nvPr/>
        </p:nvSpPr>
        <p:spPr>
          <a:xfrm>
            <a:off x="1433848" y="647011"/>
            <a:ext cx="9624662" cy="461665"/>
          </a:xfrm>
          <a:prstGeom prst="rect">
            <a:avLst/>
          </a:prstGeom>
          <a:noFill/>
        </p:spPr>
        <p:txBody>
          <a:bodyPr wrap="square" rtlCol="0">
            <a:spAutoFit/>
          </a:bodyPr>
          <a:lstStyle/>
          <a:p>
            <a:r>
              <a:rPr lang="en-GB" sz="2400" b="1" i="1">
                <a:solidFill>
                  <a:srgbClr val="7030A0"/>
                </a:solidFill>
              </a:rPr>
              <a:t>Adoption </a:t>
            </a:r>
            <a:r>
              <a:rPr lang="en-GB" sz="2400" b="1" i="1" dirty="0">
                <a:solidFill>
                  <a:srgbClr val="7030A0"/>
                </a:solidFill>
              </a:rPr>
              <a:t>Procedures </a:t>
            </a:r>
          </a:p>
        </p:txBody>
      </p:sp>
      <p:sp>
        <p:nvSpPr>
          <p:cNvPr id="13" name="TextBox 12">
            <a:extLst>
              <a:ext uri="{FF2B5EF4-FFF2-40B4-BE49-F238E27FC236}">
                <a16:creationId xmlns:a16="http://schemas.microsoft.com/office/drawing/2014/main" id="{E8F56345-C166-4EBA-9E19-6C5AB4E462E2}"/>
              </a:ext>
            </a:extLst>
          </p:cNvPr>
          <p:cNvSpPr txBox="1"/>
          <p:nvPr/>
        </p:nvSpPr>
        <p:spPr>
          <a:xfrm>
            <a:off x="10574476" y="370655"/>
            <a:ext cx="1939477" cy="400110"/>
          </a:xfrm>
          <a:prstGeom prst="rect">
            <a:avLst/>
          </a:prstGeom>
          <a:noFill/>
        </p:spPr>
        <p:txBody>
          <a:bodyPr wrap="square" rtlCol="0">
            <a:spAutoFit/>
          </a:bodyPr>
          <a:lstStyle/>
          <a:p>
            <a:pPr algn="ctr"/>
            <a:r>
              <a:rPr lang="en-GB" sz="2000" b="1" i="1" dirty="0">
                <a:solidFill>
                  <a:srgbClr val="7030A0"/>
                </a:solidFill>
                <a:latin typeface="Abadi Extra Light" panose="020B0204020104020204" pitchFamily="34" charset="0"/>
              </a:rPr>
              <a:t> </a:t>
            </a:r>
          </a:p>
        </p:txBody>
      </p:sp>
      <p:sp>
        <p:nvSpPr>
          <p:cNvPr id="8" name="TextBox 7">
            <a:extLst>
              <a:ext uri="{FF2B5EF4-FFF2-40B4-BE49-F238E27FC236}">
                <a16:creationId xmlns:a16="http://schemas.microsoft.com/office/drawing/2014/main" id="{B1ACC6CE-ED20-46AE-927F-E9DB32D31277}"/>
              </a:ext>
            </a:extLst>
          </p:cNvPr>
          <p:cNvSpPr txBox="1"/>
          <p:nvPr/>
        </p:nvSpPr>
        <p:spPr>
          <a:xfrm>
            <a:off x="10806388" y="9201090"/>
            <a:ext cx="1939477" cy="400110"/>
          </a:xfrm>
          <a:prstGeom prst="rect">
            <a:avLst/>
          </a:prstGeom>
          <a:noFill/>
        </p:spPr>
        <p:txBody>
          <a:bodyPr wrap="square" rtlCol="0">
            <a:spAutoFit/>
          </a:bodyPr>
          <a:lstStyle/>
          <a:p>
            <a:pPr algn="ctr"/>
            <a:r>
              <a:rPr lang="en-GB" sz="2000" b="1" i="1">
                <a:solidFill>
                  <a:srgbClr val="7030A0"/>
                </a:solidFill>
                <a:latin typeface="Abadi Extra Light" panose="020B0204020104020204" pitchFamily="34" charset="0"/>
              </a:rPr>
              <a:t> </a:t>
            </a:r>
            <a:r>
              <a:rPr lang="en-GB" sz="1200" b="1" i="1">
                <a:solidFill>
                  <a:srgbClr val="7030A0"/>
                </a:solidFill>
                <a:latin typeface="Abadi Extra Light" panose="020B0204020104020204" pitchFamily="34" charset="0"/>
              </a:rPr>
              <a:t>Appendix C - 1</a:t>
            </a:r>
            <a:endParaRPr lang="en-GB" sz="2000" b="1" i="1">
              <a:solidFill>
                <a:srgbClr val="7030A0"/>
              </a:solidFill>
              <a:latin typeface="Abadi Extra Light" panose="020B0204020104020204" pitchFamily="34" charset="0"/>
            </a:endParaRPr>
          </a:p>
        </p:txBody>
      </p:sp>
      <p:sp>
        <p:nvSpPr>
          <p:cNvPr id="10" name="TextBox 9">
            <a:extLst>
              <a:ext uri="{FF2B5EF4-FFF2-40B4-BE49-F238E27FC236}">
                <a16:creationId xmlns:a16="http://schemas.microsoft.com/office/drawing/2014/main" id="{48ABF14C-3B6A-404C-A907-A4CBB79D1DC5}"/>
              </a:ext>
            </a:extLst>
          </p:cNvPr>
          <p:cNvSpPr txBox="1"/>
          <p:nvPr/>
        </p:nvSpPr>
        <p:spPr>
          <a:xfrm>
            <a:off x="70305" y="9184276"/>
            <a:ext cx="1939477" cy="400110"/>
          </a:xfrm>
          <a:prstGeom prst="rect">
            <a:avLst/>
          </a:prstGeom>
          <a:noFill/>
        </p:spPr>
        <p:txBody>
          <a:bodyPr wrap="square" rtlCol="0">
            <a:spAutoFit/>
          </a:bodyPr>
          <a:lstStyle/>
          <a:p>
            <a:pPr algn="ctr"/>
            <a:r>
              <a:rPr lang="en-GB" sz="2000" dirty="0">
                <a:solidFill>
                  <a:srgbClr val="7030A0"/>
                </a:solidFill>
                <a:latin typeface="+mj-lt"/>
              </a:rPr>
              <a:t> </a:t>
            </a:r>
            <a:r>
              <a:rPr lang="en-GB" sz="1200" dirty="0">
                <a:solidFill>
                  <a:srgbClr val="7030A0"/>
                </a:solidFill>
                <a:latin typeface="+mj-lt"/>
              </a:rPr>
              <a:t> Water UK 240620</a:t>
            </a:r>
            <a:endParaRPr lang="en-GB" sz="2000" dirty="0">
              <a:solidFill>
                <a:srgbClr val="7030A0"/>
              </a:solidFill>
              <a:latin typeface="+mj-lt"/>
            </a:endParaRPr>
          </a:p>
        </p:txBody>
      </p:sp>
    </p:spTree>
    <p:extLst>
      <p:ext uri="{BB962C8B-B14F-4D97-AF65-F5344CB8AC3E}">
        <p14:creationId xmlns:p14="http://schemas.microsoft.com/office/powerpoint/2010/main" val="3329219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8" name="Straight Arrow Connector 87"/>
          <p:cNvCxnSpPr>
            <a:cxnSpLocks/>
          </p:cNvCxnSpPr>
          <p:nvPr/>
        </p:nvCxnSpPr>
        <p:spPr>
          <a:xfrm>
            <a:off x="4369722" y="8529896"/>
            <a:ext cx="1" cy="25263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231752" y="323119"/>
            <a:ext cx="184731" cy="301173"/>
          </a:xfrm>
          <a:prstGeom prst="rect">
            <a:avLst/>
          </a:prstGeom>
          <a:noFill/>
        </p:spPr>
        <p:txBody>
          <a:bodyPr wrap="none" rtlCol="0">
            <a:spAutoFit/>
          </a:bodyPr>
          <a:lstStyle/>
          <a:p>
            <a:endParaRPr lang="en-GB" sz="1357" b="1"/>
          </a:p>
        </p:txBody>
      </p:sp>
      <p:sp>
        <p:nvSpPr>
          <p:cNvPr id="10" name="Flowchart: Decision 9"/>
          <p:cNvSpPr/>
          <p:nvPr/>
        </p:nvSpPr>
        <p:spPr>
          <a:xfrm>
            <a:off x="6269686" y="7217791"/>
            <a:ext cx="1182713" cy="585795"/>
          </a:xfrm>
          <a:prstGeom prst="flowChartDecision">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45"/>
          </a:p>
        </p:txBody>
      </p:sp>
      <p:sp>
        <p:nvSpPr>
          <p:cNvPr id="11" name="TextBox 10"/>
          <p:cNvSpPr txBox="1"/>
          <p:nvPr/>
        </p:nvSpPr>
        <p:spPr>
          <a:xfrm>
            <a:off x="6473938" y="7311540"/>
            <a:ext cx="855513" cy="405624"/>
          </a:xfrm>
          <a:prstGeom prst="rect">
            <a:avLst/>
          </a:prstGeom>
          <a:noFill/>
          <a:ln>
            <a:noFill/>
          </a:ln>
        </p:spPr>
        <p:txBody>
          <a:bodyPr wrap="square" rtlCol="0">
            <a:spAutoFit/>
          </a:bodyPr>
          <a:lstStyle/>
          <a:p>
            <a:pPr algn="ctr"/>
            <a:r>
              <a:rPr lang="en-GB" sz="1018"/>
              <a:t>Connection Approved?</a:t>
            </a:r>
          </a:p>
        </p:txBody>
      </p:sp>
      <p:sp>
        <p:nvSpPr>
          <p:cNvPr id="19" name="TextBox 18"/>
          <p:cNvSpPr txBox="1"/>
          <p:nvPr/>
        </p:nvSpPr>
        <p:spPr>
          <a:xfrm>
            <a:off x="5948495" y="7263349"/>
            <a:ext cx="552416" cy="248979"/>
          </a:xfrm>
          <a:prstGeom prst="rect">
            <a:avLst/>
          </a:prstGeom>
          <a:noFill/>
        </p:spPr>
        <p:txBody>
          <a:bodyPr wrap="square" rtlCol="0">
            <a:spAutoFit/>
          </a:bodyPr>
          <a:lstStyle/>
          <a:p>
            <a:pPr algn="ctr"/>
            <a:r>
              <a:rPr lang="en-GB" sz="1018"/>
              <a:t>No</a:t>
            </a:r>
          </a:p>
        </p:txBody>
      </p:sp>
      <p:sp>
        <p:nvSpPr>
          <p:cNvPr id="20" name="TextBox 19"/>
          <p:cNvSpPr txBox="1"/>
          <p:nvPr/>
        </p:nvSpPr>
        <p:spPr>
          <a:xfrm>
            <a:off x="6777034" y="7876525"/>
            <a:ext cx="552416" cy="248979"/>
          </a:xfrm>
          <a:prstGeom prst="rect">
            <a:avLst/>
          </a:prstGeom>
          <a:noFill/>
        </p:spPr>
        <p:txBody>
          <a:bodyPr wrap="square" rtlCol="0">
            <a:spAutoFit/>
          </a:bodyPr>
          <a:lstStyle/>
          <a:p>
            <a:pPr algn="ctr"/>
            <a:r>
              <a:rPr lang="en-GB" sz="1018"/>
              <a:t>Yes</a:t>
            </a:r>
          </a:p>
        </p:txBody>
      </p:sp>
      <p:sp>
        <p:nvSpPr>
          <p:cNvPr id="21" name="TextBox 20"/>
          <p:cNvSpPr txBox="1"/>
          <p:nvPr/>
        </p:nvSpPr>
        <p:spPr>
          <a:xfrm>
            <a:off x="5588731" y="2950506"/>
            <a:ext cx="2183493" cy="1502142"/>
          </a:xfrm>
          <a:prstGeom prst="rect">
            <a:avLst/>
          </a:prstGeom>
          <a:noFill/>
          <a:ln w="28575">
            <a:solidFill>
              <a:srgbClr val="FF0000"/>
            </a:solidFill>
          </a:ln>
        </p:spPr>
        <p:txBody>
          <a:bodyPr wrap="square" lIns="44313" rIns="44313" rtlCol="0">
            <a:spAutoFit/>
          </a:bodyPr>
          <a:lstStyle/>
          <a:p>
            <a:pPr algn="just"/>
            <a:r>
              <a:rPr lang="en-GB" sz="1018"/>
              <a:t>Review application and supporting documents to determine how SLP could evidence competency for activities that lie outside of WIRS scope.  Set out any particular requirements regarding connection method, standby resources, or materials etc.  Set out any additional terms or costs that would apply. </a:t>
            </a:r>
          </a:p>
          <a:p>
            <a:pPr algn="just"/>
            <a:r>
              <a:rPr lang="en-GB" sz="1018"/>
              <a:t>See note 5.7.</a:t>
            </a:r>
          </a:p>
        </p:txBody>
      </p:sp>
      <p:sp>
        <p:nvSpPr>
          <p:cNvPr id="23" name="TextBox 22"/>
          <p:cNvSpPr txBox="1"/>
          <p:nvPr/>
        </p:nvSpPr>
        <p:spPr>
          <a:xfrm>
            <a:off x="5576877" y="8139933"/>
            <a:ext cx="2157074" cy="405624"/>
          </a:xfrm>
          <a:prstGeom prst="rect">
            <a:avLst/>
          </a:prstGeom>
          <a:noFill/>
          <a:ln w="28575">
            <a:solidFill>
              <a:srgbClr val="FF0000"/>
            </a:solidFill>
          </a:ln>
        </p:spPr>
        <p:txBody>
          <a:bodyPr wrap="square" lIns="44313" rIns="44313" rtlCol="0" anchor="t">
            <a:spAutoFit/>
          </a:bodyPr>
          <a:lstStyle/>
          <a:p>
            <a:pPr algn="ctr"/>
            <a:r>
              <a:rPr lang="en-GB" sz="1000"/>
              <a:t>Agree Final Connection date and issue authorisation (see note 5.9)</a:t>
            </a:r>
          </a:p>
        </p:txBody>
      </p:sp>
      <p:sp>
        <p:nvSpPr>
          <p:cNvPr id="24" name="TextBox 23"/>
          <p:cNvSpPr txBox="1"/>
          <p:nvPr/>
        </p:nvSpPr>
        <p:spPr>
          <a:xfrm>
            <a:off x="2990368" y="8119595"/>
            <a:ext cx="2129298" cy="405624"/>
          </a:xfrm>
          <a:prstGeom prst="rect">
            <a:avLst/>
          </a:prstGeom>
          <a:solidFill>
            <a:schemeClr val="bg1"/>
          </a:solidFill>
          <a:ln w="28575">
            <a:solidFill>
              <a:srgbClr val="00B050"/>
            </a:solidFill>
          </a:ln>
        </p:spPr>
        <p:txBody>
          <a:bodyPr wrap="square" lIns="44313" rIns="44313" rtlCol="0">
            <a:spAutoFit/>
          </a:bodyPr>
          <a:lstStyle/>
          <a:p>
            <a:pPr algn="ctr"/>
            <a:r>
              <a:rPr lang="en-GB" sz="1018"/>
              <a:t>On-site work planning (with Senior Competent Person on the site)</a:t>
            </a:r>
          </a:p>
        </p:txBody>
      </p:sp>
      <p:cxnSp>
        <p:nvCxnSpPr>
          <p:cNvPr id="58" name="Straight Arrow Connector 57"/>
          <p:cNvCxnSpPr/>
          <p:nvPr/>
        </p:nvCxnSpPr>
        <p:spPr>
          <a:xfrm>
            <a:off x="6854890" y="7805438"/>
            <a:ext cx="3587" cy="324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cxnSpLocks/>
          </p:cNvCxnSpPr>
          <p:nvPr/>
        </p:nvCxnSpPr>
        <p:spPr>
          <a:xfrm flipH="1">
            <a:off x="5090025" y="7507803"/>
            <a:ext cx="1188000"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cxnSpLocks/>
          </p:cNvCxnSpPr>
          <p:nvPr/>
        </p:nvCxnSpPr>
        <p:spPr>
          <a:xfrm>
            <a:off x="4188859" y="2001129"/>
            <a:ext cx="1003" cy="252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cxnSpLocks/>
          </p:cNvCxnSpPr>
          <p:nvPr/>
        </p:nvCxnSpPr>
        <p:spPr>
          <a:xfrm>
            <a:off x="5144903" y="3151960"/>
            <a:ext cx="431999"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a:cxnSpLocks/>
          </p:cNvCxnSpPr>
          <p:nvPr/>
        </p:nvCxnSpPr>
        <p:spPr>
          <a:xfrm>
            <a:off x="6862558" y="6904794"/>
            <a:ext cx="0" cy="28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1" name="TextBox 110"/>
          <p:cNvSpPr txBox="1"/>
          <p:nvPr/>
        </p:nvSpPr>
        <p:spPr>
          <a:xfrm>
            <a:off x="3002195" y="1595506"/>
            <a:ext cx="2154537" cy="405624"/>
          </a:xfrm>
          <a:prstGeom prst="rect">
            <a:avLst/>
          </a:prstGeom>
          <a:noFill/>
          <a:ln w="28575">
            <a:solidFill>
              <a:srgbClr val="00B050"/>
            </a:solidFill>
          </a:ln>
        </p:spPr>
        <p:txBody>
          <a:bodyPr wrap="square" lIns="44313" rIns="44313" rtlCol="0" anchor="t">
            <a:spAutoFit/>
          </a:bodyPr>
          <a:lstStyle/>
          <a:p>
            <a:pPr algn="ctr"/>
            <a:r>
              <a:rPr lang="en-GB" sz="1000"/>
              <a:t>Self-Laid Main approved for Final  Connection (see Stage 4)</a:t>
            </a:r>
          </a:p>
        </p:txBody>
      </p:sp>
      <p:cxnSp>
        <p:nvCxnSpPr>
          <p:cNvPr id="115" name="Straight Arrow Connector 114"/>
          <p:cNvCxnSpPr>
            <a:cxnSpLocks/>
          </p:cNvCxnSpPr>
          <p:nvPr/>
        </p:nvCxnSpPr>
        <p:spPr>
          <a:xfrm flipV="1">
            <a:off x="4384153" y="7070240"/>
            <a:ext cx="0" cy="252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0" name="TextBox 119"/>
          <p:cNvSpPr txBox="1"/>
          <p:nvPr/>
        </p:nvSpPr>
        <p:spPr>
          <a:xfrm>
            <a:off x="3678280" y="7317120"/>
            <a:ext cx="1411745" cy="405624"/>
          </a:xfrm>
          <a:prstGeom prst="rect">
            <a:avLst/>
          </a:prstGeom>
          <a:noFill/>
          <a:ln w="28575">
            <a:solidFill>
              <a:srgbClr val="00B050"/>
            </a:solidFill>
          </a:ln>
        </p:spPr>
        <p:txBody>
          <a:bodyPr wrap="square" lIns="44313" rIns="44313" rtlCol="0">
            <a:spAutoFit/>
          </a:bodyPr>
          <a:lstStyle/>
          <a:p>
            <a:pPr algn="ctr"/>
            <a:r>
              <a:rPr lang="en-GB" sz="1018"/>
              <a:t>Review reasons for rejection</a:t>
            </a:r>
          </a:p>
        </p:txBody>
      </p:sp>
      <p:sp>
        <p:nvSpPr>
          <p:cNvPr id="57" name="TextBox 56"/>
          <p:cNvSpPr txBox="1"/>
          <p:nvPr/>
        </p:nvSpPr>
        <p:spPr>
          <a:xfrm>
            <a:off x="2994030" y="2257303"/>
            <a:ext cx="2154536" cy="405624"/>
          </a:xfrm>
          <a:prstGeom prst="rect">
            <a:avLst/>
          </a:prstGeom>
          <a:noFill/>
          <a:ln w="28575">
            <a:solidFill>
              <a:srgbClr val="00B050"/>
            </a:solidFill>
          </a:ln>
        </p:spPr>
        <p:txBody>
          <a:bodyPr wrap="square" lIns="44313" rIns="44313" rtlCol="0">
            <a:spAutoFit/>
          </a:bodyPr>
          <a:lstStyle/>
          <a:p>
            <a:pPr algn="ctr"/>
            <a:r>
              <a:rPr lang="en-GB" sz="1018"/>
              <a:t>Prepare method statements and risk assessments documents</a:t>
            </a:r>
          </a:p>
        </p:txBody>
      </p:sp>
      <p:sp>
        <p:nvSpPr>
          <p:cNvPr id="59" name="TextBox 58"/>
          <p:cNvSpPr txBox="1"/>
          <p:nvPr/>
        </p:nvSpPr>
        <p:spPr>
          <a:xfrm>
            <a:off x="2990367" y="2932214"/>
            <a:ext cx="2154536" cy="562270"/>
          </a:xfrm>
          <a:prstGeom prst="rect">
            <a:avLst/>
          </a:prstGeom>
          <a:noFill/>
          <a:ln w="28575">
            <a:solidFill>
              <a:srgbClr val="00B050"/>
            </a:solidFill>
          </a:ln>
        </p:spPr>
        <p:txBody>
          <a:bodyPr wrap="square" lIns="44313" rIns="44313" rtlCol="0">
            <a:spAutoFit/>
          </a:bodyPr>
          <a:lstStyle/>
          <a:p>
            <a:pPr algn="ctr"/>
            <a:r>
              <a:rPr lang="en-GB" sz="1018"/>
              <a:t>Senior Competent Person (SCP) verifies connection arrangements and submits</a:t>
            </a:r>
          </a:p>
          <a:p>
            <a:pPr algn="ctr"/>
            <a:r>
              <a:rPr lang="en-GB" sz="1018"/>
              <a:t>details.  </a:t>
            </a:r>
            <a:endParaRPr lang="en-GB" sz="1018">
              <a:highlight>
                <a:srgbClr val="00FFFF"/>
              </a:highlight>
            </a:endParaRPr>
          </a:p>
        </p:txBody>
      </p:sp>
      <p:cxnSp>
        <p:nvCxnSpPr>
          <p:cNvPr id="60" name="Straight Arrow Connector 59"/>
          <p:cNvCxnSpPr>
            <a:cxnSpLocks/>
          </p:cNvCxnSpPr>
          <p:nvPr/>
        </p:nvCxnSpPr>
        <p:spPr>
          <a:xfrm>
            <a:off x="4189862" y="2658700"/>
            <a:ext cx="3663" cy="252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9" name="Rectangle: Rounded Corners 68">
            <a:extLst>
              <a:ext uri="{FF2B5EF4-FFF2-40B4-BE49-F238E27FC236}">
                <a16:creationId xmlns:a16="http://schemas.microsoft.com/office/drawing/2014/main" id="{0043562F-1D50-4A65-9DA5-E45F36FA3348}"/>
              </a:ext>
            </a:extLst>
          </p:cNvPr>
          <p:cNvSpPr/>
          <p:nvPr/>
        </p:nvSpPr>
        <p:spPr>
          <a:xfrm>
            <a:off x="468085" y="416924"/>
            <a:ext cx="11880000" cy="8856000"/>
          </a:xfrm>
          <a:prstGeom prst="roundRect">
            <a:avLst>
              <a:gd name="adj" fmla="val 252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TextBox 69">
            <a:extLst>
              <a:ext uri="{FF2B5EF4-FFF2-40B4-BE49-F238E27FC236}">
                <a16:creationId xmlns:a16="http://schemas.microsoft.com/office/drawing/2014/main" id="{3BF68CD5-0DCD-463D-B68D-ABA9CC0C369F}"/>
              </a:ext>
            </a:extLst>
          </p:cNvPr>
          <p:cNvSpPr txBox="1"/>
          <p:nvPr/>
        </p:nvSpPr>
        <p:spPr>
          <a:xfrm>
            <a:off x="684419" y="461538"/>
            <a:ext cx="7852791" cy="400110"/>
          </a:xfrm>
          <a:prstGeom prst="rect">
            <a:avLst/>
          </a:prstGeom>
          <a:noFill/>
        </p:spPr>
        <p:txBody>
          <a:bodyPr wrap="none" rtlCol="0" anchor="t">
            <a:spAutoFit/>
          </a:bodyPr>
          <a:lstStyle/>
          <a:p>
            <a:r>
              <a:rPr lang="en-GB" sz="2000" b="1">
                <a:solidFill>
                  <a:srgbClr val="7030A0"/>
                </a:solidFill>
              </a:rPr>
              <a:t>Stage 5c:  Connect Mains (Medium or High Risk Connection) (Part 1 of 2)</a:t>
            </a:r>
          </a:p>
        </p:txBody>
      </p:sp>
      <p:sp>
        <p:nvSpPr>
          <p:cNvPr id="78" name="TextBox 77">
            <a:extLst>
              <a:ext uri="{FF2B5EF4-FFF2-40B4-BE49-F238E27FC236}">
                <a16:creationId xmlns:a16="http://schemas.microsoft.com/office/drawing/2014/main" id="{53D8D074-C192-48FE-83D0-C61AB228447E}"/>
              </a:ext>
            </a:extLst>
          </p:cNvPr>
          <p:cNvSpPr txBox="1"/>
          <p:nvPr/>
        </p:nvSpPr>
        <p:spPr>
          <a:xfrm>
            <a:off x="3221843" y="3690816"/>
            <a:ext cx="1926722" cy="562270"/>
          </a:xfrm>
          <a:prstGeom prst="rect">
            <a:avLst/>
          </a:prstGeom>
          <a:noFill/>
          <a:ln w="12700">
            <a:noFill/>
          </a:ln>
        </p:spPr>
        <p:txBody>
          <a:bodyPr wrap="square" lIns="44313" rIns="44313" rtlCol="0">
            <a:spAutoFit/>
          </a:bodyPr>
          <a:lstStyle/>
          <a:p>
            <a:pPr algn="just"/>
            <a:r>
              <a:rPr lang="en-GB" sz="1018"/>
              <a:t>Review Water Company requirements and decide whether to proceed with SLP connection</a:t>
            </a:r>
          </a:p>
        </p:txBody>
      </p:sp>
      <p:cxnSp>
        <p:nvCxnSpPr>
          <p:cNvPr id="80" name="Straight Connector 79">
            <a:extLst>
              <a:ext uri="{FF2B5EF4-FFF2-40B4-BE49-F238E27FC236}">
                <a16:creationId xmlns:a16="http://schemas.microsoft.com/office/drawing/2014/main" id="{56B32293-1399-44FF-A2F9-5DDDBA304C00}"/>
              </a:ext>
            </a:extLst>
          </p:cNvPr>
          <p:cNvCxnSpPr>
            <a:cxnSpLocks/>
          </p:cNvCxnSpPr>
          <p:nvPr/>
        </p:nvCxnSpPr>
        <p:spPr>
          <a:xfrm flipH="1">
            <a:off x="4828413" y="4629464"/>
            <a:ext cx="1944000" cy="3662"/>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83" name="TextBox 82">
            <a:extLst>
              <a:ext uri="{FF2B5EF4-FFF2-40B4-BE49-F238E27FC236}">
                <a16:creationId xmlns:a16="http://schemas.microsoft.com/office/drawing/2014/main" id="{11DD1DCE-3BBE-457C-8E02-50299BF76F0B}"/>
              </a:ext>
            </a:extLst>
          </p:cNvPr>
          <p:cNvSpPr txBox="1"/>
          <p:nvPr/>
        </p:nvSpPr>
        <p:spPr>
          <a:xfrm>
            <a:off x="2990367" y="5716414"/>
            <a:ext cx="2168259" cy="1345497"/>
          </a:xfrm>
          <a:prstGeom prst="rect">
            <a:avLst/>
          </a:prstGeom>
          <a:noFill/>
          <a:ln w="28575">
            <a:solidFill>
              <a:srgbClr val="00B050"/>
            </a:solidFill>
          </a:ln>
        </p:spPr>
        <p:txBody>
          <a:bodyPr wrap="square" lIns="44313" rIns="44313" rtlCol="0">
            <a:spAutoFit/>
          </a:bodyPr>
          <a:lstStyle/>
          <a:p>
            <a:pPr algn="just"/>
            <a:r>
              <a:rPr lang="en-GB" sz="1018"/>
              <a:t>Provide suitable evidence to confirm suitability for carrying out medium risk connections that is out of scope for WIRS.  Incorporate Water Company requirements into method statement and risk assessment.  Confirm additional terms are acceptable. </a:t>
            </a:r>
          </a:p>
          <a:p>
            <a:pPr algn="just"/>
            <a:r>
              <a:rPr lang="en-GB" sz="1018"/>
              <a:t>(See notes 5.8 and 5.9).  </a:t>
            </a:r>
          </a:p>
        </p:txBody>
      </p:sp>
      <p:sp>
        <p:nvSpPr>
          <p:cNvPr id="84" name="Flowchart: Decision 83">
            <a:extLst>
              <a:ext uri="{FF2B5EF4-FFF2-40B4-BE49-F238E27FC236}">
                <a16:creationId xmlns:a16="http://schemas.microsoft.com/office/drawing/2014/main" id="{A148DB7B-FA7F-416B-9615-639268363F0C}"/>
              </a:ext>
            </a:extLst>
          </p:cNvPr>
          <p:cNvSpPr/>
          <p:nvPr/>
        </p:nvSpPr>
        <p:spPr>
          <a:xfrm>
            <a:off x="3646348" y="4334883"/>
            <a:ext cx="1182713" cy="585795"/>
          </a:xfrm>
          <a:prstGeom prst="flowChartDecision">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45"/>
          </a:p>
        </p:txBody>
      </p:sp>
      <p:sp>
        <p:nvSpPr>
          <p:cNvPr id="87" name="TextBox 86">
            <a:extLst>
              <a:ext uri="{FF2B5EF4-FFF2-40B4-BE49-F238E27FC236}">
                <a16:creationId xmlns:a16="http://schemas.microsoft.com/office/drawing/2014/main" id="{190BA8BA-C7BF-40A3-806C-FE0DCF811BB7}"/>
              </a:ext>
            </a:extLst>
          </p:cNvPr>
          <p:cNvSpPr txBox="1"/>
          <p:nvPr/>
        </p:nvSpPr>
        <p:spPr>
          <a:xfrm>
            <a:off x="3829028" y="4504686"/>
            <a:ext cx="855513" cy="248979"/>
          </a:xfrm>
          <a:prstGeom prst="rect">
            <a:avLst/>
          </a:prstGeom>
          <a:noFill/>
          <a:ln>
            <a:noFill/>
          </a:ln>
        </p:spPr>
        <p:txBody>
          <a:bodyPr wrap="square" rtlCol="0">
            <a:spAutoFit/>
          </a:bodyPr>
          <a:lstStyle/>
          <a:p>
            <a:pPr algn="ctr"/>
            <a:r>
              <a:rPr lang="en-GB" sz="1018"/>
              <a:t>Proceed?</a:t>
            </a:r>
          </a:p>
        </p:txBody>
      </p:sp>
      <p:cxnSp>
        <p:nvCxnSpPr>
          <p:cNvPr id="94" name="Straight Arrow Connector 93">
            <a:extLst>
              <a:ext uri="{FF2B5EF4-FFF2-40B4-BE49-F238E27FC236}">
                <a16:creationId xmlns:a16="http://schemas.microsoft.com/office/drawing/2014/main" id="{D904435F-0C8B-4784-AD4B-2B368BA975A4}"/>
              </a:ext>
            </a:extLst>
          </p:cNvPr>
          <p:cNvCxnSpPr>
            <a:cxnSpLocks/>
          </p:cNvCxnSpPr>
          <p:nvPr/>
        </p:nvCxnSpPr>
        <p:spPr>
          <a:xfrm>
            <a:off x="4236701" y="4905721"/>
            <a:ext cx="1003" cy="18843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5" name="TextBox 94">
            <a:extLst>
              <a:ext uri="{FF2B5EF4-FFF2-40B4-BE49-F238E27FC236}">
                <a16:creationId xmlns:a16="http://schemas.microsoft.com/office/drawing/2014/main" id="{897EE4CC-10EF-4F2A-80A8-F579C75F916D}"/>
              </a:ext>
            </a:extLst>
          </p:cNvPr>
          <p:cNvSpPr txBox="1"/>
          <p:nvPr/>
        </p:nvSpPr>
        <p:spPr>
          <a:xfrm>
            <a:off x="4005149" y="4877365"/>
            <a:ext cx="855513" cy="248979"/>
          </a:xfrm>
          <a:prstGeom prst="rect">
            <a:avLst/>
          </a:prstGeom>
          <a:noFill/>
          <a:ln>
            <a:noFill/>
          </a:ln>
        </p:spPr>
        <p:txBody>
          <a:bodyPr wrap="square" rtlCol="0">
            <a:spAutoFit/>
          </a:bodyPr>
          <a:lstStyle/>
          <a:p>
            <a:pPr algn="ctr"/>
            <a:r>
              <a:rPr lang="en-GB" sz="1018"/>
              <a:t>No</a:t>
            </a:r>
          </a:p>
        </p:txBody>
      </p:sp>
      <p:cxnSp>
        <p:nvCxnSpPr>
          <p:cNvPr id="96" name="Straight Arrow Connector 95">
            <a:extLst>
              <a:ext uri="{FF2B5EF4-FFF2-40B4-BE49-F238E27FC236}">
                <a16:creationId xmlns:a16="http://schemas.microsoft.com/office/drawing/2014/main" id="{9CD632A5-75FD-4B89-9E0C-2A37D1A8F169}"/>
              </a:ext>
            </a:extLst>
          </p:cNvPr>
          <p:cNvCxnSpPr>
            <a:cxnSpLocks/>
          </p:cNvCxnSpPr>
          <p:nvPr/>
        </p:nvCxnSpPr>
        <p:spPr>
          <a:xfrm>
            <a:off x="3652684" y="4639274"/>
            <a:ext cx="3663" cy="10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7" name="TextBox 96">
            <a:extLst>
              <a:ext uri="{FF2B5EF4-FFF2-40B4-BE49-F238E27FC236}">
                <a16:creationId xmlns:a16="http://schemas.microsoft.com/office/drawing/2014/main" id="{D8B423E1-CF12-4F66-82EC-7A39EFC0B340}"/>
              </a:ext>
            </a:extLst>
          </p:cNvPr>
          <p:cNvSpPr txBox="1"/>
          <p:nvPr/>
        </p:nvSpPr>
        <p:spPr>
          <a:xfrm>
            <a:off x="3011393" y="4877365"/>
            <a:ext cx="855513" cy="248979"/>
          </a:xfrm>
          <a:prstGeom prst="rect">
            <a:avLst/>
          </a:prstGeom>
          <a:noFill/>
          <a:ln>
            <a:noFill/>
          </a:ln>
        </p:spPr>
        <p:txBody>
          <a:bodyPr wrap="square" rtlCol="0">
            <a:spAutoFit/>
          </a:bodyPr>
          <a:lstStyle/>
          <a:p>
            <a:pPr algn="ctr"/>
            <a:r>
              <a:rPr lang="en-GB" sz="1018"/>
              <a:t>Yes</a:t>
            </a:r>
          </a:p>
        </p:txBody>
      </p:sp>
      <p:sp>
        <p:nvSpPr>
          <p:cNvPr id="104" name="TextBox 103">
            <a:extLst>
              <a:ext uri="{FF2B5EF4-FFF2-40B4-BE49-F238E27FC236}">
                <a16:creationId xmlns:a16="http://schemas.microsoft.com/office/drawing/2014/main" id="{5D90887B-305D-4AD3-8CA2-3067E12B650E}"/>
              </a:ext>
            </a:extLst>
          </p:cNvPr>
          <p:cNvSpPr txBox="1"/>
          <p:nvPr/>
        </p:nvSpPr>
        <p:spPr>
          <a:xfrm>
            <a:off x="3866906" y="5097166"/>
            <a:ext cx="1252759" cy="405624"/>
          </a:xfrm>
          <a:prstGeom prst="rect">
            <a:avLst/>
          </a:prstGeom>
          <a:noFill/>
          <a:ln w="28575">
            <a:solidFill>
              <a:srgbClr val="00B050"/>
            </a:solidFill>
          </a:ln>
        </p:spPr>
        <p:txBody>
          <a:bodyPr wrap="square" lIns="44313" rIns="44313" rtlCol="0">
            <a:spAutoFit/>
          </a:bodyPr>
          <a:lstStyle/>
          <a:p>
            <a:pPr algn="ctr"/>
            <a:r>
              <a:rPr lang="en-GB" sz="1018"/>
              <a:t>Request Water Company connection</a:t>
            </a:r>
          </a:p>
        </p:txBody>
      </p:sp>
      <p:cxnSp>
        <p:nvCxnSpPr>
          <p:cNvPr id="105" name="Straight Connector 104">
            <a:extLst>
              <a:ext uri="{FF2B5EF4-FFF2-40B4-BE49-F238E27FC236}">
                <a16:creationId xmlns:a16="http://schemas.microsoft.com/office/drawing/2014/main" id="{284F37BA-24CB-4CD2-9CE4-BAEF442270F5}"/>
              </a:ext>
            </a:extLst>
          </p:cNvPr>
          <p:cNvCxnSpPr>
            <a:cxnSpLocks/>
          </p:cNvCxnSpPr>
          <p:nvPr/>
        </p:nvCxnSpPr>
        <p:spPr>
          <a:xfrm>
            <a:off x="5119665" y="5258997"/>
            <a:ext cx="828000"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12" name="TextBox 111">
            <a:extLst>
              <a:ext uri="{FF2B5EF4-FFF2-40B4-BE49-F238E27FC236}">
                <a16:creationId xmlns:a16="http://schemas.microsoft.com/office/drawing/2014/main" id="{F1D16A2B-5005-4F43-B9B7-89DE4C0DD8DA}"/>
              </a:ext>
            </a:extLst>
          </p:cNvPr>
          <p:cNvSpPr txBox="1"/>
          <p:nvPr/>
        </p:nvSpPr>
        <p:spPr>
          <a:xfrm>
            <a:off x="5622294" y="6169233"/>
            <a:ext cx="2149214" cy="718915"/>
          </a:xfrm>
          <a:prstGeom prst="rect">
            <a:avLst/>
          </a:prstGeom>
          <a:noFill/>
          <a:ln w="28575">
            <a:solidFill>
              <a:srgbClr val="FF0000"/>
            </a:solidFill>
          </a:ln>
        </p:spPr>
        <p:txBody>
          <a:bodyPr wrap="square" lIns="44313" rIns="44313" rtlCol="0">
            <a:spAutoFit/>
          </a:bodyPr>
          <a:lstStyle/>
          <a:p>
            <a:pPr algn="just"/>
            <a:r>
              <a:rPr lang="en-GB" sz="1018"/>
              <a:t>Review evidence, method statement, risk assessment and supporting evidence in accordance with this Sector Guidance (see note 5.10).</a:t>
            </a:r>
          </a:p>
        </p:txBody>
      </p:sp>
      <p:cxnSp>
        <p:nvCxnSpPr>
          <p:cNvPr id="114" name="Straight Connector 113">
            <a:extLst>
              <a:ext uri="{FF2B5EF4-FFF2-40B4-BE49-F238E27FC236}">
                <a16:creationId xmlns:a16="http://schemas.microsoft.com/office/drawing/2014/main" id="{22AC5F22-72C6-4C47-A40A-697F3A2FE06F}"/>
              </a:ext>
            </a:extLst>
          </p:cNvPr>
          <p:cNvCxnSpPr>
            <a:cxnSpLocks/>
          </p:cNvCxnSpPr>
          <p:nvPr/>
        </p:nvCxnSpPr>
        <p:spPr>
          <a:xfrm>
            <a:off x="5173359" y="6522588"/>
            <a:ext cx="432000"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996132F3-2AD4-45C7-AE3F-FED1078D2FC4}"/>
              </a:ext>
            </a:extLst>
          </p:cNvPr>
          <p:cNvSpPr txBox="1"/>
          <p:nvPr/>
        </p:nvSpPr>
        <p:spPr>
          <a:xfrm>
            <a:off x="3715284" y="323119"/>
            <a:ext cx="184731" cy="301173"/>
          </a:xfrm>
          <a:prstGeom prst="rect">
            <a:avLst/>
          </a:prstGeom>
          <a:noFill/>
        </p:spPr>
        <p:txBody>
          <a:bodyPr wrap="none" rtlCol="0">
            <a:spAutoFit/>
          </a:bodyPr>
          <a:lstStyle/>
          <a:p>
            <a:endParaRPr lang="en-GB" sz="1357" b="1"/>
          </a:p>
        </p:txBody>
      </p:sp>
      <p:sp>
        <p:nvSpPr>
          <p:cNvPr id="53" name="TextBox 52">
            <a:extLst>
              <a:ext uri="{FF2B5EF4-FFF2-40B4-BE49-F238E27FC236}">
                <a16:creationId xmlns:a16="http://schemas.microsoft.com/office/drawing/2014/main" id="{276B6F9B-7E96-448C-A41B-E13A57EFB2DD}"/>
              </a:ext>
            </a:extLst>
          </p:cNvPr>
          <p:cNvSpPr txBox="1"/>
          <p:nvPr/>
        </p:nvSpPr>
        <p:spPr>
          <a:xfrm>
            <a:off x="3342663" y="647349"/>
            <a:ext cx="184731" cy="301173"/>
          </a:xfrm>
          <a:prstGeom prst="rect">
            <a:avLst/>
          </a:prstGeom>
          <a:noFill/>
        </p:spPr>
        <p:txBody>
          <a:bodyPr wrap="none" rtlCol="0">
            <a:spAutoFit/>
          </a:bodyPr>
          <a:lstStyle/>
          <a:p>
            <a:endParaRPr lang="en-GB" sz="1357" b="1"/>
          </a:p>
        </p:txBody>
      </p:sp>
      <p:sp>
        <p:nvSpPr>
          <p:cNvPr id="54" name="TextBox 53">
            <a:extLst>
              <a:ext uri="{FF2B5EF4-FFF2-40B4-BE49-F238E27FC236}">
                <a16:creationId xmlns:a16="http://schemas.microsoft.com/office/drawing/2014/main" id="{D4ABA0B5-2B25-43CE-A33E-2932FDCFB7C0}"/>
              </a:ext>
            </a:extLst>
          </p:cNvPr>
          <p:cNvSpPr txBox="1"/>
          <p:nvPr/>
        </p:nvSpPr>
        <p:spPr>
          <a:xfrm>
            <a:off x="5589357" y="943467"/>
            <a:ext cx="1698672" cy="510011"/>
          </a:xfrm>
          <a:prstGeom prst="rect">
            <a:avLst/>
          </a:prstGeom>
          <a:noFill/>
          <a:ln w="25400">
            <a:solidFill>
              <a:schemeClr val="tx1"/>
            </a:solidFill>
          </a:ln>
        </p:spPr>
        <p:txBody>
          <a:bodyPr wrap="square" rtlCol="0">
            <a:spAutoFit/>
          </a:bodyPr>
          <a:lstStyle/>
          <a:p>
            <a:pPr algn="ctr"/>
            <a:r>
              <a:rPr lang="en-GB" sz="1357"/>
              <a:t>Water Company</a:t>
            </a:r>
          </a:p>
          <a:p>
            <a:pPr algn="ctr"/>
            <a:r>
              <a:rPr lang="en-GB" sz="1357"/>
              <a:t>(NAV or Regional)</a:t>
            </a:r>
          </a:p>
        </p:txBody>
      </p:sp>
      <p:sp>
        <p:nvSpPr>
          <p:cNvPr id="55" name="TextBox 54">
            <a:extLst>
              <a:ext uri="{FF2B5EF4-FFF2-40B4-BE49-F238E27FC236}">
                <a16:creationId xmlns:a16="http://schemas.microsoft.com/office/drawing/2014/main" id="{27255906-F57D-4E36-8596-511BD7BFC7C7}"/>
              </a:ext>
            </a:extLst>
          </p:cNvPr>
          <p:cNvSpPr txBox="1"/>
          <p:nvPr/>
        </p:nvSpPr>
        <p:spPr>
          <a:xfrm>
            <a:off x="637645" y="952531"/>
            <a:ext cx="1820615" cy="301173"/>
          </a:xfrm>
          <a:prstGeom prst="rect">
            <a:avLst/>
          </a:prstGeom>
          <a:noFill/>
          <a:ln w="25400">
            <a:solidFill>
              <a:schemeClr val="tx1"/>
            </a:solidFill>
          </a:ln>
        </p:spPr>
        <p:txBody>
          <a:bodyPr wrap="square" rtlCol="0">
            <a:spAutoFit/>
          </a:bodyPr>
          <a:lstStyle/>
          <a:p>
            <a:pPr algn="ctr"/>
            <a:r>
              <a:rPr lang="en-GB" sz="1357"/>
              <a:t>Unaccredited Activity</a:t>
            </a:r>
          </a:p>
        </p:txBody>
      </p:sp>
      <p:sp>
        <p:nvSpPr>
          <p:cNvPr id="56" name="TextBox 55">
            <a:extLst>
              <a:ext uri="{FF2B5EF4-FFF2-40B4-BE49-F238E27FC236}">
                <a16:creationId xmlns:a16="http://schemas.microsoft.com/office/drawing/2014/main" id="{DD756726-9573-4A67-B0FA-A98C5F34B3B4}"/>
              </a:ext>
            </a:extLst>
          </p:cNvPr>
          <p:cNvSpPr txBox="1"/>
          <p:nvPr/>
        </p:nvSpPr>
        <p:spPr>
          <a:xfrm>
            <a:off x="3242085" y="938471"/>
            <a:ext cx="1922593" cy="510011"/>
          </a:xfrm>
          <a:prstGeom prst="rect">
            <a:avLst/>
          </a:prstGeom>
          <a:noFill/>
          <a:ln w="25400">
            <a:solidFill>
              <a:schemeClr val="tx1"/>
            </a:solidFill>
          </a:ln>
        </p:spPr>
        <p:txBody>
          <a:bodyPr wrap="square" rtlCol="0">
            <a:spAutoFit/>
          </a:bodyPr>
          <a:lstStyle/>
          <a:p>
            <a:pPr algn="ctr"/>
            <a:r>
              <a:rPr lang="en-GB" sz="1357"/>
              <a:t>Accredited Activity</a:t>
            </a:r>
          </a:p>
          <a:p>
            <a:pPr algn="ctr"/>
            <a:r>
              <a:rPr lang="en-GB" sz="1357"/>
              <a:t>(SLP)</a:t>
            </a:r>
          </a:p>
        </p:txBody>
      </p:sp>
      <p:sp>
        <p:nvSpPr>
          <p:cNvPr id="66" name="TextBox 65">
            <a:extLst>
              <a:ext uri="{FF2B5EF4-FFF2-40B4-BE49-F238E27FC236}">
                <a16:creationId xmlns:a16="http://schemas.microsoft.com/office/drawing/2014/main" id="{8501DE1C-006F-4CF8-A405-77B2B2B78AF7}"/>
              </a:ext>
            </a:extLst>
          </p:cNvPr>
          <p:cNvSpPr txBox="1"/>
          <p:nvPr/>
        </p:nvSpPr>
        <p:spPr>
          <a:xfrm>
            <a:off x="8161267" y="943465"/>
            <a:ext cx="2690763" cy="310239"/>
          </a:xfrm>
          <a:prstGeom prst="rect">
            <a:avLst/>
          </a:prstGeom>
          <a:noFill/>
          <a:ln w="25400">
            <a:solidFill>
              <a:schemeClr val="tx1"/>
            </a:solidFill>
          </a:ln>
        </p:spPr>
        <p:txBody>
          <a:bodyPr wrap="square" rtlCol="0">
            <a:spAutoFit/>
          </a:bodyPr>
          <a:lstStyle/>
          <a:p>
            <a:pPr algn="ctr"/>
            <a:r>
              <a:rPr lang="en-GB" sz="1357"/>
              <a:t>Comments &amp; Service Standard</a:t>
            </a:r>
          </a:p>
        </p:txBody>
      </p:sp>
      <p:sp>
        <p:nvSpPr>
          <p:cNvPr id="67" name="TextBox 66">
            <a:extLst>
              <a:ext uri="{FF2B5EF4-FFF2-40B4-BE49-F238E27FC236}">
                <a16:creationId xmlns:a16="http://schemas.microsoft.com/office/drawing/2014/main" id="{A8F5B60A-59DD-4549-8A64-F7D1BEE6C19C}"/>
              </a:ext>
            </a:extLst>
          </p:cNvPr>
          <p:cNvSpPr txBox="1"/>
          <p:nvPr/>
        </p:nvSpPr>
        <p:spPr>
          <a:xfrm>
            <a:off x="538107" y="1473080"/>
            <a:ext cx="2005495" cy="7454669"/>
          </a:xfrm>
          <a:prstGeom prst="rect">
            <a:avLst/>
          </a:prstGeom>
          <a:noFill/>
          <a:ln w="12700">
            <a:solidFill>
              <a:schemeClr val="tx1">
                <a:lumMod val="50000"/>
                <a:lumOff val="50000"/>
              </a:schemeClr>
            </a:solidFill>
            <a:prstDash val="sysDash"/>
          </a:ln>
        </p:spPr>
        <p:txBody>
          <a:bodyPr wrap="square" lIns="44313" rIns="44313" rtlCol="0">
            <a:spAutoFit/>
          </a:bodyPr>
          <a:lstStyle/>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r>
              <a:rPr lang="en-GB" sz="1018"/>
              <a:t>Provide access for works</a:t>
            </a:r>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p:txBody>
      </p:sp>
      <p:sp>
        <p:nvSpPr>
          <p:cNvPr id="68" name="TextBox 67">
            <a:extLst>
              <a:ext uri="{FF2B5EF4-FFF2-40B4-BE49-F238E27FC236}">
                <a16:creationId xmlns:a16="http://schemas.microsoft.com/office/drawing/2014/main" id="{E17CEA66-1A26-48E2-8991-54A4003BE74C}"/>
              </a:ext>
            </a:extLst>
          </p:cNvPr>
          <p:cNvSpPr txBox="1"/>
          <p:nvPr/>
        </p:nvSpPr>
        <p:spPr>
          <a:xfrm>
            <a:off x="630273" y="1542137"/>
            <a:ext cx="1822193" cy="405624"/>
          </a:xfrm>
          <a:prstGeom prst="rect">
            <a:avLst/>
          </a:prstGeom>
          <a:noFill/>
          <a:ln w="28575">
            <a:solidFill>
              <a:srgbClr val="00B050"/>
            </a:solidFill>
          </a:ln>
        </p:spPr>
        <p:txBody>
          <a:bodyPr wrap="square" lIns="44313" rIns="44313" rtlCol="0">
            <a:spAutoFit/>
          </a:bodyPr>
          <a:lstStyle/>
          <a:p>
            <a:pPr algn="ctr"/>
            <a:r>
              <a:rPr lang="en-GB" sz="1018"/>
              <a:t>Progress provision of any unaccredited works</a:t>
            </a:r>
          </a:p>
        </p:txBody>
      </p:sp>
      <p:cxnSp>
        <p:nvCxnSpPr>
          <p:cNvPr id="71" name="Straight Connector 70">
            <a:extLst>
              <a:ext uri="{FF2B5EF4-FFF2-40B4-BE49-F238E27FC236}">
                <a16:creationId xmlns:a16="http://schemas.microsoft.com/office/drawing/2014/main" id="{9F84BFD9-489B-43F0-A90A-9D2E6DC40881}"/>
              </a:ext>
            </a:extLst>
          </p:cNvPr>
          <p:cNvCxnSpPr/>
          <p:nvPr/>
        </p:nvCxnSpPr>
        <p:spPr>
          <a:xfrm>
            <a:off x="5410391" y="1091563"/>
            <a:ext cx="0" cy="799200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7D308E30-C37E-474A-B8A0-1F1C25DA6EE9}"/>
              </a:ext>
            </a:extLst>
          </p:cNvPr>
          <p:cNvCxnSpPr>
            <a:cxnSpLocks/>
          </p:cNvCxnSpPr>
          <p:nvPr/>
        </p:nvCxnSpPr>
        <p:spPr>
          <a:xfrm flipV="1">
            <a:off x="5124165" y="8338700"/>
            <a:ext cx="432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2072AFC2-8000-459C-8154-46CD0BA87130}"/>
              </a:ext>
            </a:extLst>
          </p:cNvPr>
          <p:cNvSpPr txBox="1"/>
          <p:nvPr/>
        </p:nvSpPr>
        <p:spPr>
          <a:xfrm>
            <a:off x="3260061" y="8794728"/>
            <a:ext cx="2129298" cy="248979"/>
          </a:xfrm>
          <a:prstGeom prst="rect">
            <a:avLst/>
          </a:prstGeom>
          <a:solidFill>
            <a:schemeClr val="bg1"/>
          </a:solidFill>
          <a:ln w="12700">
            <a:noFill/>
          </a:ln>
        </p:spPr>
        <p:txBody>
          <a:bodyPr wrap="square" lIns="44313" rIns="44313" rtlCol="0">
            <a:spAutoFit/>
          </a:bodyPr>
          <a:lstStyle/>
          <a:p>
            <a:pPr algn="ctr"/>
            <a:r>
              <a:rPr lang="en-GB" sz="1018"/>
              <a:t>Proceed as below</a:t>
            </a:r>
          </a:p>
        </p:txBody>
      </p:sp>
      <p:cxnSp>
        <p:nvCxnSpPr>
          <p:cNvPr id="79" name="Straight Arrow Connector 78">
            <a:extLst>
              <a:ext uri="{FF2B5EF4-FFF2-40B4-BE49-F238E27FC236}">
                <a16:creationId xmlns:a16="http://schemas.microsoft.com/office/drawing/2014/main" id="{A36F4D30-4D97-423D-B7CA-F871E8FB443E}"/>
              </a:ext>
            </a:extLst>
          </p:cNvPr>
          <p:cNvCxnSpPr>
            <a:cxnSpLocks/>
          </p:cNvCxnSpPr>
          <p:nvPr/>
        </p:nvCxnSpPr>
        <p:spPr>
          <a:xfrm flipH="1">
            <a:off x="6776511" y="4441761"/>
            <a:ext cx="715" cy="18000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82" name="TextBox 81">
            <a:extLst>
              <a:ext uri="{FF2B5EF4-FFF2-40B4-BE49-F238E27FC236}">
                <a16:creationId xmlns:a16="http://schemas.microsoft.com/office/drawing/2014/main" id="{B6FD2184-0C60-4878-913E-C022BA57587A}"/>
              </a:ext>
            </a:extLst>
          </p:cNvPr>
          <p:cNvSpPr txBox="1"/>
          <p:nvPr/>
        </p:nvSpPr>
        <p:spPr>
          <a:xfrm>
            <a:off x="8161267" y="2977177"/>
            <a:ext cx="3869861" cy="1785104"/>
          </a:xfrm>
          <a:prstGeom prst="rect">
            <a:avLst/>
          </a:prstGeom>
          <a:solidFill>
            <a:schemeClr val="bg1"/>
          </a:solidFill>
          <a:ln w="12700">
            <a:noFill/>
          </a:ln>
        </p:spPr>
        <p:txBody>
          <a:bodyPr wrap="square" lIns="44313" rIns="44313" rtlCol="0" anchor="t">
            <a:spAutoFit/>
          </a:bodyPr>
          <a:lstStyle/>
          <a:p>
            <a:r>
              <a:rPr lang="en-GB" sz="1000" b="1"/>
              <a:t>Note 5.7:</a:t>
            </a:r>
          </a:p>
          <a:p>
            <a:pPr algn="just"/>
            <a:r>
              <a:rPr lang="en-GB" sz="1000"/>
              <a:t>Existing forms of Accreditation are aligned to specific activities and training.  Where both Customers and Water Companies agree to allow SLPs to carry out bespoke or more complex work, additional methods of confirming competency may be required.  Stage 5B should be used where a bespoke review of competency is necessary.</a:t>
            </a:r>
          </a:p>
          <a:p>
            <a:pPr algn="just"/>
            <a:endParaRPr lang="en-GB" sz="1000"/>
          </a:p>
          <a:p>
            <a:pPr algn="just"/>
            <a:r>
              <a:rPr lang="en-GB" sz="1000"/>
              <a:t>Note:  Where possible, the review to determine SLP evidence of competency should be carried out earlier for example, during Stages 2 or 3 to the extent that the connection  had been identified as medium risk.</a:t>
            </a:r>
          </a:p>
          <a:p>
            <a:endParaRPr lang="en-GB" sz="1000"/>
          </a:p>
        </p:txBody>
      </p:sp>
      <p:sp>
        <p:nvSpPr>
          <p:cNvPr id="85" name="TextBox 84">
            <a:extLst>
              <a:ext uri="{FF2B5EF4-FFF2-40B4-BE49-F238E27FC236}">
                <a16:creationId xmlns:a16="http://schemas.microsoft.com/office/drawing/2014/main" id="{08F923DA-96FB-467A-870D-8661E86DDA83}"/>
              </a:ext>
            </a:extLst>
          </p:cNvPr>
          <p:cNvSpPr txBox="1"/>
          <p:nvPr/>
        </p:nvSpPr>
        <p:spPr>
          <a:xfrm>
            <a:off x="5947665" y="4940520"/>
            <a:ext cx="1823843" cy="707886"/>
          </a:xfrm>
          <a:prstGeom prst="rect">
            <a:avLst/>
          </a:prstGeom>
          <a:noFill/>
          <a:ln w="28575">
            <a:solidFill>
              <a:srgbClr val="FF0000"/>
            </a:solidFill>
          </a:ln>
        </p:spPr>
        <p:txBody>
          <a:bodyPr wrap="square" lIns="44313" rIns="44313" rtlCol="0" anchor="t">
            <a:spAutoFit/>
          </a:bodyPr>
          <a:lstStyle/>
          <a:p>
            <a:pPr algn="just"/>
            <a:r>
              <a:rPr lang="en-GB" sz="1000"/>
              <a:t>If no agreement is reached add this work to the scope of Company Work and proceed Final Connection in Stage 5a.</a:t>
            </a:r>
          </a:p>
        </p:txBody>
      </p:sp>
      <p:sp>
        <p:nvSpPr>
          <p:cNvPr id="72" name="TextBox 71">
            <a:extLst>
              <a:ext uri="{FF2B5EF4-FFF2-40B4-BE49-F238E27FC236}">
                <a16:creationId xmlns:a16="http://schemas.microsoft.com/office/drawing/2014/main" id="{F1B1676B-E178-4948-8A8B-43335E8E64A0}"/>
              </a:ext>
            </a:extLst>
          </p:cNvPr>
          <p:cNvSpPr txBox="1"/>
          <p:nvPr/>
        </p:nvSpPr>
        <p:spPr>
          <a:xfrm>
            <a:off x="8161267" y="5131248"/>
            <a:ext cx="3869861" cy="2708434"/>
          </a:xfrm>
          <a:prstGeom prst="rect">
            <a:avLst/>
          </a:prstGeom>
          <a:solidFill>
            <a:schemeClr val="bg1"/>
          </a:solidFill>
          <a:ln w="12700">
            <a:noFill/>
          </a:ln>
        </p:spPr>
        <p:txBody>
          <a:bodyPr wrap="square" lIns="44313" rIns="44313" rtlCol="0" anchor="t">
            <a:spAutoFit/>
          </a:bodyPr>
          <a:lstStyle/>
          <a:p>
            <a:r>
              <a:rPr lang="en-GB" sz="1000" b="1"/>
              <a:t>Note 5.8:  </a:t>
            </a:r>
          </a:p>
          <a:p>
            <a:r>
              <a:rPr lang="en-GB" sz="1000"/>
              <a:t>Each company holds an individual Drinking Water Safety Plan that defines its approach to risk assessment and work management practices.  Each company will publish its approach to assessing connection risk to allow SLPs to provide suitable evidence in advance of Final Connection.</a:t>
            </a:r>
            <a:endParaRPr lang="en-GB" sz="1000">
              <a:cs typeface="Calibri"/>
            </a:endParaRPr>
          </a:p>
          <a:p>
            <a:endParaRPr lang="en-GB" sz="1000"/>
          </a:p>
          <a:p>
            <a:endParaRPr lang="en-GB" sz="1000"/>
          </a:p>
          <a:p>
            <a:r>
              <a:rPr lang="en-GB" sz="1000" b="1"/>
              <a:t>Note 5.9:</a:t>
            </a:r>
          </a:p>
          <a:p>
            <a:r>
              <a:rPr lang="en-GB" sz="1000"/>
              <a:t>Water Companies may authorise a Final Connection using a safe control of operations process (i.e. permit to work). ).  See also Stage 4 (note 4.1 as notwithstanding the agreed Delivery Date for a Final Connection, no such connection shall be made without Water Company authorisation.</a:t>
            </a:r>
            <a:endParaRPr lang="en-GB" sz="1000">
              <a:cs typeface="Calibri"/>
            </a:endParaRPr>
          </a:p>
          <a:p>
            <a:endParaRPr lang="en-GB" sz="1000"/>
          </a:p>
          <a:p>
            <a:endParaRPr lang="en-GB" sz="1000"/>
          </a:p>
          <a:p>
            <a:endParaRPr lang="en-GB" sz="1000"/>
          </a:p>
          <a:p>
            <a:endParaRPr lang="en-GB" sz="1000"/>
          </a:p>
        </p:txBody>
      </p:sp>
      <p:sp>
        <p:nvSpPr>
          <p:cNvPr id="65" name="TextBox 64">
            <a:extLst>
              <a:ext uri="{FF2B5EF4-FFF2-40B4-BE49-F238E27FC236}">
                <a16:creationId xmlns:a16="http://schemas.microsoft.com/office/drawing/2014/main" id="{D78F06C2-0304-4916-92CD-A269553275B2}"/>
              </a:ext>
            </a:extLst>
          </p:cNvPr>
          <p:cNvSpPr txBox="1"/>
          <p:nvPr/>
        </p:nvSpPr>
        <p:spPr>
          <a:xfrm>
            <a:off x="8161267" y="7772553"/>
            <a:ext cx="3869861" cy="707886"/>
          </a:xfrm>
          <a:prstGeom prst="rect">
            <a:avLst/>
          </a:prstGeom>
          <a:solidFill>
            <a:schemeClr val="bg1"/>
          </a:solidFill>
          <a:ln w="12700">
            <a:noFill/>
          </a:ln>
        </p:spPr>
        <p:txBody>
          <a:bodyPr wrap="square" lIns="44313" rIns="44313" rtlCol="0" anchor="t">
            <a:spAutoFit/>
          </a:bodyPr>
          <a:lstStyle/>
          <a:p>
            <a:r>
              <a:rPr lang="en-GB" sz="1000" b="1"/>
              <a:t>Note 5.10:  </a:t>
            </a:r>
          </a:p>
          <a:p>
            <a:r>
              <a:rPr lang="en-GB" sz="1000"/>
              <a:t>If the Final Connection involves works within a highway, obtain a suitable licence or permit from the relevant Permit or Highways Authority before undertaking work.</a:t>
            </a:r>
          </a:p>
        </p:txBody>
      </p:sp>
      <p:sp>
        <p:nvSpPr>
          <p:cNvPr id="73" name="TextBox 72">
            <a:extLst>
              <a:ext uri="{FF2B5EF4-FFF2-40B4-BE49-F238E27FC236}">
                <a16:creationId xmlns:a16="http://schemas.microsoft.com/office/drawing/2014/main" id="{3C6D72A7-B73C-4A7B-8B55-6A9E9F41C974}"/>
              </a:ext>
            </a:extLst>
          </p:cNvPr>
          <p:cNvSpPr txBox="1"/>
          <p:nvPr/>
        </p:nvSpPr>
        <p:spPr>
          <a:xfrm>
            <a:off x="10806388" y="9201090"/>
            <a:ext cx="1939477" cy="400110"/>
          </a:xfrm>
          <a:prstGeom prst="rect">
            <a:avLst/>
          </a:prstGeom>
          <a:noFill/>
        </p:spPr>
        <p:txBody>
          <a:bodyPr wrap="square" rtlCol="0">
            <a:spAutoFit/>
          </a:bodyPr>
          <a:lstStyle/>
          <a:p>
            <a:pPr algn="ctr"/>
            <a:r>
              <a:rPr lang="en-GB" sz="2000" b="1" i="1">
                <a:solidFill>
                  <a:srgbClr val="7030A0"/>
                </a:solidFill>
                <a:latin typeface="Abadi Extra Light" panose="020B0204020104020204" pitchFamily="34" charset="0"/>
              </a:rPr>
              <a:t> </a:t>
            </a:r>
            <a:r>
              <a:rPr lang="en-GB" sz="1200" b="1" i="1">
                <a:solidFill>
                  <a:srgbClr val="7030A0"/>
                </a:solidFill>
                <a:latin typeface="Abadi Extra Light" panose="020B0204020104020204" pitchFamily="34" charset="0"/>
              </a:rPr>
              <a:t>Appendix C - 10</a:t>
            </a:r>
            <a:endParaRPr lang="en-GB" sz="2000" b="1" i="1">
              <a:solidFill>
                <a:srgbClr val="7030A0"/>
              </a:solidFill>
              <a:latin typeface="Abadi Extra Light" panose="020B0204020104020204" pitchFamily="34" charset="0"/>
            </a:endParaRPr>
          </a:p>
        </p:txBody>
      </p:sp>
      <p:sp>
        <p:nvSpPr>
          <p:cNvPr id="75" name="TextBox 74">
            <a:extLst>
              <a:ext uri="{FF2B5EF4-FFF2-40B4-BE49-F238E27FC236}">
                <a16:creationId xmlns:a16="http://schemas.microsoft.com/office/drawing/2014/main" id="{5D1FC712-2DD2-4810-B407-50623494F76D}"/>
              </a:ext>
            </a:extLst>
          </p:cNvPr>
          <p:cNvSpPr txBox="1"/>
          <p:nvPr/>
        </p:nvSpPr>
        <p:spPr>
          <a:xfrm>
            <a:off x="10574476" y="370655"/>
            <a:ext cx="1939477" cy="400110"/>
          </a:xfrm>
          <a:prstGeom prst="rect">
            <a:avLst/>
          </a:prstGeom>
          <a:noFill/>
        </p:spPr>
        <p:txBody>
          <a:bodyPr wrap="square" rtlCol="0">
            <a:spAutoFit/>
          </a:bodyPr>
          <a:lstStyle/>
          <a:p>
            <a:pPr algn="ctr"/>
            <a:r>
              <a:rPr lang="en-GB" sz="2000" b="1" i="1" dirty="0">
                <a:solidFill>
                  <a:srgbClr val="7030A0"/>
                </a:solidFill>
                <a:latin typeface="Abadi Extra Light" panose="020B0204020104020204" pitchFamily="34" charset="0"/>
              </a:rPr>
              <a:t> </a:t>
            </a:r>
            <a:r>
              <a:rPr lang="en-GB" sz="1200" b="1" i="1" dirty="0">
                <a:solidFill>
                  <a:srgbClr val="7030A0"/>
                </a:solidFill>
                <a:latin typeface="Abadi Extra Light" panose="020B0204020104020204" pitchFamily="34" charset="0"/>
              </a:rPr>
              <a:t>Version: 1</a:t>
            </a:r>
            <a:endParaRPr lang="en-GB" sz="2000" b="1" i="1" dirty="0">
              <a:solidFill>
                <a:srgbClr val="7030A0"/>
              </a:solidFill>
              <a:latin typeface="Abadi Extra Light" panose="020B0204020104020204" pitchFamily="34" charset="0"/>
            </a:endParaRPr>
          </a:p>
        </p:txBody>
      </p:sp>
      <p:sp>
        <p:nvSpPr>
          <p:cNvPr id="77" name="TextBox 76">
            <a:extLst>
              <a:ext uri="{FF2B5EF4-FFF2-40B4-BE49-F238E27FC236}">
                <a16:creationId xmlns:a16="http://schemas.microsoft.com/office/drawing/2014/main" id="{D3BFD6D4-7966-49A5-B746-1FFE8B33174A}"/>
              </a:ext>
            </a:extLst>
          </p:cNvPr>
          <p:cNvSpPr txBox="1"/>
          <p:nvPr/>
        </p:nvSpPr>
        <p:spPr>
          <a:xfrm>
            <a:off x="70305" y="9184276"/>
            <a:ext cx="1939477" cy="400110"/>
          </a:xfrm>
          <a:prstGeom prst="rect">
            <a:avLst/>
          </a:prstGeom>
          <a:noFill/>
        </p:spPr>
        <p:txBody>
          <a:bodyPr wrap="square" rtlCol="0">
            <a:spAutoFit/>
          </a:bodyPr>
          <a:lstStyle/>
          <a:p>
            <a:pPr algn="ctr"/>
            <a:r>
              <a:rPr lang="en-GB" sz="2000" dirty="0">
                <a:solidFill>
                  <a:srgbClr val="7030A0"/>
                </a:solidFill>
                <a:latin typeface="+mj-lt"/>
              </a:rPr>
              <a:t> </a:t>
            </a:r>
            <a:r>
              <a:rPr lang="en-GB" sz="1200" dirty="0">
                <a:solidFill>
                  <a:srgbClr val="7030A0"/>
                </a:solidFill>
                <a:latin typeface="+mj-lt"/>
              </a:rPr>
              <a:t>© Water UK </a:t>
            </a:r>
            <a:r>
              <a:rPr lang="en-GB" sz="1200" dirty="0">
                <a:solidFill>
                  <a:srgbClr val="7030A0"/>
                </a:solidFill>
              </a:rPr>
              <a:t>071019</a:t>
            </a:r>
            <a:endParaRPr lang="en-GB" sz="2000" dirty="0">
              <a:solidFill>
                <a:srgbClr val="7030A0"/>
              </a:solidFill>
              <a:latin typeface="+mj-lt"/>
            </a:endParaRPr>
          </a:p>
        </p:txBody>
      </p:sp>
      <p:sp>
        <p:nvSpPr>
          <p:cNvPr id="62" name="TextBox 61">
            <a:extLst>
              <a:ext uri="{FF2B5EF4-FFF2-40B4-BE49-F238E27FC236}">
                <a16:creationId xmlns:a16="http://schemas.microsoft.com/office/drawing/2014/main" id="{79285C05-BB7D-489E-B4CF-04F8A92CFCE1}"/>
              </a:ext>
            </a:extLst>
          </p:cNvPr>
          <p:cNvSpPr txBox="1"/>
          <p:nvPr/>
        </p:nvSpPr>
        <p:spPr>
          <a:xfrm>
            <a:off x="8158452" y="1696738"/>
            <a:ext cx="3617674" cy="707886"/>
          </a:xfrm>
          <a:prstGeom prst="rect">
            <a:avLst/>
          </a:prstGeom>
          <a:solidFill>
            <a:schemeClr val="bg1"/>
          </a:solidFill>
          <a:ln w="12700">
            <a:noFill/>
          </a:ln>
        </p:spPr>
        <p:txBody>
          <a:bodyPr wrap="square" lIns="44313" rIns="44313" rtlCol="0" anchor="t">
            <a:spAutoFit/>
          </a:bodyPr>
          <a:lstStyle/>
          <a:p>
            <a:r>
              <a:rPr lang="en-GB" sz="1000" b="1"/>
              <a:t>Note 5.6:  </a:t>
            </a:r>
          </a:p>
          <a:p>
            <a:pPr algn="just"/>
            <a:r>
              <a:rPr lang="en-GB" sz="1000"/>
              <a:t>Stage 5c is intended as a guide on how Water Companies and SLPs may innovate by agreement, making work that is classed as Non-contestable available to SLPs.</a:t>
            </a:r>
          </a:p>
        </p:txBody>
      </p:sp>
    </p:spTree>
    <p:extLst>
      <p:ext uri="{BB962C8B-B14F-4D97-AF65-F5344CB8AC3E}">
        <p14:creationId xmlns:p14="http://schemas.microsoft.com/office/powerpoint/2010/main" val="3290520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6" name="Straight Arrow Connector 135"/>
          <p:cNvCxnSpPr>
            <a:cxnSpLocks/>
          </p:cNvCxnSpPr>
          <p:nvPr/>
        </p:nvCxnSpPr>
        <p:spPr>
          <a:xfrm flipH="1">
            <a:off x="4126122" y="7171032"/>
            <a:ext cx="1"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p:nvPr/>
        </p:nvCxnSpPr>
        <p:spPr>
          <a:xfrm>
            <a:off x="4139551" y="5142478"/>
            <a:ext cx="0" cy="504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a:cxnSpLocks/>
          </p:cNvCxnSpPr>
          <p:nvPr/>
        </p:nvCxnSpPr>
        <p:spPr>
          <a:xfrm flipH="1">
            <a:off x="4116704" y="3970872"/>
            <a:ext cx="0" cy="39625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a:cxnSpLocks/>
          </p:cNvCxnSpPr>
          <p:nvPr/>
        </p:nvCxnSpPr>
        <p:spPr>
          <a:xfrm>
            <a:off x="4137013" y="1976087"/>
            <a:ext cx="1" cy="25263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231752" y="323119"/>
            <a:ext cx="184731" cy="301173"/>
          </a:xfrm>
          <a:prstGeom prst="rect">
            <a:avLst/>
          </a:prstGeom>
          <a:noFill/>
        </p:spPr>
        <p:txBody>
          <a:bodyPr wrap="none" rtlCol="0">
            <a:spAutoFit/>
          </a:bodyPr>
          <a:lstStyle/>
          <a:p>
            <a:endParaRPr lang="en-GB" sz="1357" b="1"/>
          </a:p>
        </p:txBody>
      </p:sp>
      <p:sp>
        <p:nvSpPr>
          <p:cNvPr id="24" name="TextBox 23"/>
          <p:cNvSpPr txBox="1"/>
          <p:nvPr/>
        </p:nvSpPr>
        <p:spPr>
          <a:xfrm>
            <a:off x="2800851" y="1557910"/>
            <a:ext cx="2363826" cy="405624"/>
          </a:xfrm>
          <a:prstGeom prst="rect">
            <a:avLst/>
          </a:prstGeom>
          <a:solidFill>
            <a:schemeClr val="bg1"/>
          </a:solidFill>
          <a:ln w="28575">
            <a:solidFill>
              <a:srgbClr val="00B050"/>
            </a:solidFill>
          </a:ln>
        </p:spPr>
        <p:txBody>
          <a:bodyPr wrap="square" lIns="44313" rIns="44313" rtlCol="0">
            <a:spAutoFit/>
          </a:bodyPr>
          <a:lstStyle/>
          <a:p>
            <a:pPr algn="just"/>
            <a:r>
              <a:rPr lang="en-GB" sz="1018"/>
              <a:t>On-site work planning (with Competent Person on the site)</a:t>
            </a:r>
          </a:p>
        </p:txBody>
      </p:sp>
      <p:sp>
        <p:nvSpPr>
          <p:cNvPr id="66" name="TextBox 65"/>
          <p:cNvSpPr txBox="1"/>
          <p:nvPr/>
        </p:nvSpPr>
        <p:spPr>
          <a:xfrm>
            <a:off x="2800845" y="4392526"/>
            <a:ext cx="2363826" cy="405624"/>
          </a:xfrm>
          <a:prstGeom prst="rect">
            <a:avLst/>
          </a:prstGeom>
          <a:noFill/>
          <a:ln w="28575">
            <a:solidFill>
              <a:srgbClr val="00B050"/>
            </a:solidFill>
          </a:ln>
        </p:spPr>
        <p:txBody>
          <a:bodyPr wrap="square" lIns="44313" rIns="44313" rtlCol="0">
            <a:spAutoFit/>
          </a:bodyPr>
          <a:lstStyle/>
          <a:p>
            <a:pPr algn="ctr"/>
            <a:r>
              <a:rPr lang="en-GB" sz="1018"/>
              <a:t>Notify Water Company that connection is being done</a:t>
            </a:r>
          </a:p>
        </p:txBody>
      </p:sp>
      <p:sp>
        <p:nvSpPr>
          <p:cNvPr id="79" name="Flowchart: Decision 78"/>
          <p:cNvSpPr/>
          <p:nvPr/>
        </p:nvSpPr>
        <p:spPr>
          <a:xfrm>
            <a:off x="3437758" y="3363825"/>
            <a:ext cx="1372870" cy="735450"/>
          </a:xfrm>
          <a:prstGeom prst="flowChartDecision">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45"/>
          </a:p>
        </p:txBody>
      </p:sp>
      <p:sp>
        <p:nvSpPr>
          <p:cNvPr id="82" name="TextBox 81"/>
          <p:cNvSpPr txBox="1"/>
          <p:nvPr/>
        </p:nvSpPr>
        <p:spPr>
          <a:xfrm>
            <a:off x="3527979" y="3458869"/>
            <a:ext cx="1253149" cy="553998"/>
          </a:xfrm>
          <a:prstGeom prst="rect">
            <a:avLst/>
          </a:prstGeom>
          <a:noFill/>
          <a:ln>
            <a:noFill/>
          </a:ln>
        </p:spPr>
        <p:txBody>
          <a:bodyPr wrap="square" rtlCol="0" anchor="t">
            <a:spAutoFit/>
          </a:bodyPr>
          <a:lstStyle/>
          <a:p>
            <a:pPr algn="ctr"/>
            <a:r>
              <a:rPr lang="en-GB" sz="1000"/>
              <a:t>Site conditions different from those expected?</a:t>
            </a:r>
          </a:p>
        </p:txBody>
      </p:sp>
      <p:sp>
        <p:nvSpPr>
          <p:cNvPr id="85" name="TextBox 84"/>
          <p:cNvSpPr txBox="1"/>
          <p:nvPr/>
        </p:nvSpPr>
        <p:spPr>
          <a:xfrm>
            <a:off x="3448631" y="3979476"/>
            <a:ext cx="552416" cy="248979"/>
          </a:xfrm>
          <a:prstGeom prst="rect">
            <a:avLst/>
          </a:prstGeom>
          <a:noFill/>
        </p:spPr>
        <p:txBody>
          <a:bodyPr wrap="square" rtlCol="0">
            <a:spAutoFit/>
          </a:bodyPr>
          <a:lstStyle/>
          <a:p>
            <a:pPr algn="ctr"/>
            <a:r>
              <a:rPr lang="en-GB" sz="1018"/>
              <a:t>No</a:t>
            </a:r>
          </a:p>
        </p:txBody>
      </p:sp>
      <p:sp>
        <p:nvSpPr>
          <p:cNvPr id="86" name="TextBox 85"/>
          <p:cNvSpPr txBox="1"/>
          <p:nvPr/>
        </p:nvSpPr>
        <p:spPr>
          <a:xfrm>
            <a:off x="4675457" y="3488145"/>
            <a:ext cx="552416" cy="248979"/>
          </a:xfrm>
          <a:prstGeom prst="rect">
            <a:avLst/>
          </a:prstGeom>
          <a:noFill/>
        </p:spPr>
        <p:txBody>
          <a:bodyPr wrap="square" rtlCol="0">
            <a:spAutoFit/>
          </a:bodyPr>
          <a:lstStyle/>
          <a:p>
            <a:pPr algn="ctr"/>
            <a:r>
              <a:rPr lang="en-GB" sz="1018"/>
              <a:t>Yes</a:t>
            </a:r>
          </a:p>
        </p:txBody>
      </p:sp>
      <p:sp>
        <p:nvSpPr>
          <p:cNvPr id="89" name="TextBox 88"/>
          <p:cNvSpPr txBox="1"/>
          <p:nvPr/>
        </p:nvSpPr>
        <p:spPr>
          <a:xfrm>
            <a:off x="5589357" y="3372311"/>
            <a:ext cx="2437966" cy="718915"/>
          </a:xfrm>
          <a:prstGeom prst="rect">
            <a:avLst/>
          </a:prstGeom>
          <a:noFill/>
          <a:ln w="28575">
            <a:solidFill>
              <a:srgbClr val="FF0000"/>
            </a:solidFill>
          </a:ln>
        </p:spPr>
        <p:txBody>
          <a:bodyPr wrap="square" lIns="44313" rIns="44313" rtlCol="0">
            <a:spAutoFit/>
          </a:bodyPr>
          <a:lstStyle/>
          <a:p>
            <a:pPr algn="ctr"/>
            <a:r>
              <a:rPr lang="en-GB" sz="1018"/>
              <a:t>Water Company notified.  Agree whether to proceed, update standby arrangements, or abort.  If aborted, agree a connection route via Stage 4.</a:t>
            </a:r>
          </a:p>
        </p:txBody>
      </p:sp>
      <p:cxnSp>
        <p:nvCxnSpPr>
          <p:cNvPr id="90" name="Straight Connector 89"/>
          <p:cNvCxnSpPr>
            <a:cxnSpLocks/>
          </p:cNvCxnSpPr>
          <p:nvPr/>
        </p:nvCxnSpPr>
        <p:spPr>
          <a:xfrm>
            <a:off x="4819095" y="3731550"/>
            <a:ext cx="756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1" name="TextBox 90"/>
          <p:cNvSpPr txBox="1"/>
          <p:nvPr/>
        </p:nvSpPr>
        <p:spPr>
          <a:xfrm>
            <a:off x="5589358" y="4392526"/>
            <a:ext cx="2437966" cy="405624"/>
          </a:xfrm>
          <a:prstGeom prst="rect">
            <a:avLst/>
          </a:prstGeom>
          <a:noFill/>
          <a:ln w="28575">
            <a:solidFill>
              <a:srgbClr val="FF0000"/>
            </a:solidFill>
          </a:ln>
        </p:spPr>
        <p:txBody>
          <a:bodyPr wrap="square" lIns="44313" rIns="44313" rtlCol="0" anchor="t">
            <a:spAutoFit/>
          </a:bodyPr>
          <a:lstStyle/>
          <a:p>
            <a:pPr algn="ctr"/>
            <a:r>
              <a:rPr lang="en-GB" sz="1000"/>
              <a:t>Confirms Network unchanged and logs work is underway</a:t>
            </a:r>
          </a:p>
        </p:txBody>
      </p:sp>
      <p:cxnSp>
        <p:nvCxnSpPr>
          <p:cNvPr id="92" name="Straight Connector 91"/>
          <p:cNvCxnSpPr>
            <a:cxnSpLocks/>
          </p:cNvCxnSpPr>
          <p:nvPr/>
        </p:nvCxnSpPr>
        <p:spPr>
          <a:xfrm>
            <a:off x="5164671" y="4603805"/>
            <a:ext cx="396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9" name="Flowchart: Decision 98"/>
          <p:cNvSpPr/>
          <p:nvPr/>
        </p:nvSpPr>
        <p:spPr>
          <a:xfrm>
            <a:off x="3449786" y="5667144"/>
            <a:ext cx="1372870" cy="955625"/>
          </a:xfrm>
          <a:prstGeom prst="flowChartDecision">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45"/>
          </a:p>
        </p:txBody>
      </p:sp>
      <p:sp>
        <p:nvSpPr>
          <p:cNvPr id="100" name="TextBox 99"/>
          <p:cNvSpPr txBox="1"/>
          <p:nvPr/>
        </p:nvSpPr>
        <p:spPr>
          <a:xfrm>
            <a:off x="3509646" y="5713468"/>
            <a:ext cx="1253149" cy="875561"/>
          </a:xfrm>
          <a:prstGeom prst="rect">
            <a:avLst/>
          </a:prstGeom>
          <a:noFill/>
          <a:ln w="28575">
            <a:noFill/>
          </a:ln>
        </p:spPr>
        <p:txBody>
          <a:bodyPr wrap="square" rtlCol="0">
            <a:spAutoFit/>
          </a:bodyPr>
          <a:lstStyle/>
          <a:p>
            <a:pPr algn="ctr"/>
            <a:r>
              <a:rPr lang="en-GB" sz="1018"/>
              <a:t>Work </a:t>
            </a:r>
            <a:br>
              <a:rPr lang="en-GB" sz="1018"/>
            </a:br>
            <a:r>
              <a:rPr lang="en-GB" sz="1018"/>
              <a:t>able to be done</a:t>
            </a:r>
            <a:br>
              <a:rPr lang="en-GB" sz="1018"/>
            </a:br>
            <a:r>
              <a:rPr lang="en-GB" sz="1018"/>
              <a:t>to plan without any technical </a:t>
            </a:r>
          </a:p>
          <a:p>
            <a:pPr algn="ctr"/>
            <a:r>
              <a:rPr lang="en-GB" sz="1018"/>
              <a:t>issues?</a:t>
            </a:r>
          </a:p>
        </p:txBody>
      </p:sp>
      <p:cxnSp>
        <p:nvCxnSpPr>
          <p:cNvPr id="109" name="Straight Arrow Connector 108"/>
          <p:cNvCxnSpPr>
            <a:cxnSpLocks/>
          </p:cNvCxnSpPr>
          <p:nvPr/>
        </p:nvCxnSpPr>
        <p:spPr>
          <a:xfrm>
            <a:off x="4133638" y="4798149"/>
            <a:ext cx="0" cy="324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6" name="TextBox 115"/>
          <p:cNvSpPr txBox="1"/>
          <p:nvPr/>
        </p:nvSpPr>
        <p:spPr>
          <a:xfrm>
            <a:off x="5589357" y="5878670"/>
            <a:ext cx="2437967" cy="405624"/>
          </a:xfrm>
          <a:prstGeom prst="rect">
            <a:avLst/>
          </a:prstGeom>
          <a:noFill/>
          <a:ln w="28575">
            <a:solidFill>
              <a:srgbClr val="FF0000"/>
            </a:solidFill>
          </a:ln>
        </p:spPr>
        <p:txBody>
          <a:bodyPr wrap="square" lIns="44313" rIns="44313" rtlCol="0">
            <a:spAutoFit/>
          </a:bodyPr>
          <a:lstStyle/>
          <a:p>
            <a:pPr algn="just"/>
            <a:r>
              <a:rPr lang="en-GB" sz="1018"/>
              <a:t>Water Company notified.  Agree whether to proceed or abort</a:t>
            </a:r>
          </a:p>
        </p:txBody>
      </p:sp>
      <p:sp>
        <p:nvSpPr>
          <p:cNvPr id="119" name="Flowchart: Decision 118"/>
          <p:cNvSpPr/>
          <p:nvPr/>
        </p:nvSpPr>
        <p:spPr>
          <a:xfrm>
            <a:off x="5982861" y="6747658"/>
            <a:ext cx="1372870" cy="622710"/>
          </a:xfrm>
          <a:prstGeom prst="flowChartDecision">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45"/>
          </a:p>
        </p:txBody>
      </p:sp>
      <p:sp>
        <p:nvSpPr>
          <p:cNvPr id="121" name="TextBox 120"/>
          <p:cNvSpPr txBox="1"/>
          <p:nvPr/>
        </p:nvSpPr>
        <p:spPr>
          <a:xfrm>
            <a:off x="6044613" y="6823203"/>
            <a:ext cx="1253149" cy="405624"/>
          </a:xfrm>
          <a:prstGeom prst="rect">
            <a:avLst/>
          </a:prstGeom>
          <a:noFill/>
          <a:ln>
            <a:noFill/>
          </a:ln>
        </p:spPr>
        <p:txBody>
          <a:bodyPr wrap="square" rtlCol="0">
            <a:spAutoFit/>
          </a:bodyPr>
          <a:lstStyle/>
          <a:p>
            <a:pPr algn="ctr"/>
            <a:r>
              <a:rPr lang="en-GB" sz="1018"/>
              <a:t>Continue, or </a:t>
            </a:r>
          </a:p>
          <a:p>
            <a:pPr algn="ctr"/>
            <a:r>
              <a:rPr lang="en-GB" sz="1018"/>
              <a:t>abort connection?</a:t>
            </a:r>
          </a:p>
        </p:txBody>
      </p:sp>
      <p:cxnSp>
        <p:nvCxnSpPr>
          <p:cNvPr id="122" name="Straight Arrow Connector 121"/>
          <p:cNvCxnSpPr>
            <a:cxnSpLocks/>
          </p:cNvCxnSpPr>
          <p:nvPr/>
        </p:nvCxnSpPr>
        <p:spPr>
          <a:xfrm>
            <a:off x="6668001" y="6289285"/>
            <a:ext cx="0" cy="432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9" name="TextBox 128"/>
          <p:cNvSpPr txBox="1"/>
          <p:nvPr/>
        </p:nvSpPr>
        <p:spPr>
          <a:xfrm>
            <a:off x="5589356" y="7626307"/>
            <a:ext cx="2437963" cy="562270"/>
          </a:xfrm>
          <a:prstGeom prst="rect">
            <a:avLst/>
          </a:prstGeom>
          <a:noFill/>
          <a:ln w="28575">
            <a:solidFill>
              <a:srgbClr val="FF0000"/>
            </a:solidFill>
          </a:ln>
        </p:spPr>
        <p:txBody>
          <a:bodyPr wrap="square" lIns="44313" rIns="44313" rtlCol="0" anchor="t">
            <a:spAutoFit/>
          </a:bodyPr>
          <a:lstStyle/>
          <a:p>
            <a:pPr algn="ctr"/>
            <a:r>
              <a:rPr lang="en-GB" sz="1000"/>
              <a:t>Water Company aware of Final Connection having been made (see note 5.11) </a:t>
            </a:r>
            <a:endParaRPr lang="en-GB" sz="1018"/>
          </a:p>
          <a:p>
            <a:pPr algn="ctr"/>
            <a:r>
              <a:rPr lang="en-GB" sz="1018"/>
              <a:t>Close network log – work completed.  </a:t>
            </a:r>
          </a:p>
        </p:txBody>
      </p:sp>
      <p:cxnSp>
        <p:nvCxnSpPr>
          <p:cNvPr id="132" name="Straight Arrow Connector 131"/>
          <p:cNvCxnSpPr>
            <a:cxnSpLocks/>
          </p:cNvCxnSpPr>
          <p:nvPr/>
        </p:nvCxnSpPr>
        <p:spPr>
          <a:xfrm flipH="1">
            <a:off x="4130207" y="6622772"/>
            <a:ext cx="6014" cy="28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4" name="Straight Arrow Connector 133"/>
          <p:cNvCxnSpPr>
            <a:cxnSpLocks/>
          </p:cNvCxnSpPr>
          <p:nvPr/>
        </p:nvCxnSpPr>
        <p:spPr>
          <a:xfrm flipV="1">
            <a:off x="7355226" y="7049668"/>
            <a:ext cx="39600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a:cxnSpLocks/>
          </p:cNvCxnSpPr>
          <p:nvPr/>
        </p:nvCxnSpPr>
        <p:spPr>
          <a:xfrm>
            <a:off x="4856124" y="7745922"/>
            <a:ext cx="720000"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41" name="TextBox 140"/>
          <p:cNvSpPr txBox="1"/>
          <p:nvPr/>
        </p:nvSpPr>
        <p:spPr>
          <a:xfrm>
            <a:off x="1694426" y="8778031"/>
            <a:ext cx="5368774" cy="248979"/>
          </a:xfrm>
          <a:prstGeom prst="rect">
            <a:avLst/>
          </a:prstGeom>
          <a:noFill/>
          <a:ln w="12700">
            <a:noFill/>
          </a:ln>
        </p:spPr>
        <p:txBody>
          <a:bodyPr wrap="square" rtlCol="0">
            <a:spAutoFit/>
          </a:bodyPr>
          <a:lstStyle/>
          <a:p>
            <a:pPr algn="ctr"/>
            <a:r>
              <a:rPr lang="en-GB" sz="1018"/>
              <a:t>Proceed to Vesting via </a:t>
            </a:r>
            <a:r>
              <a:rPr lang="en-GB" sz="1018" b="1">
                <a:solidFill>
                  <a:srgbClr val="7030A0"/>
                </a:solidFill>
              </a:rPr>
              <a:t>Stage 6</a:t>
            </a:r>
          </a:p>
        </p:txBody>
      </p:sp>
      <p:sp>
        <p:nvSpPr>
          <p:cNvPr id="147" name="TextBox 146"/>
          <p:cNvSpPr txBox="1"/>
          <p:nvPr/>
        </p:nvSpPr>
        <p:spPr>
          <a:xfrm>
            <a:off x="4102605" y="6544603"/>
            <a:ext cx="552416" cy="248979"/>
          </a:xfrm>
          <a:prstGeom prst="rect">
            <a:avLst/>
          </a:prstGeom>
          <a:noFill/>
        </p:spPr>
        <p:txBody>
          <a:bodyPr wrap="square" rtlCol="0">
            <a:spAutoFit/>
          </a:bodyPr>
          <a:lstStyle/>
          <a:p>
            <a:pPr algn="ctr"/>
            <a:r>
              <a:rPr lang="en-GB" sz="1018"/>
              <a:t>Yes</a:t>
            </a:r>
          </a:p>
        </p:txBody>
      </p:sp>
      <p:sp>
        <p:nvSpPr>
          <p:cNvPr id="149" name="TextBox 148"/>
          <p:cNvSpPr txBox="1"/>
          <p:nvPr/>
        </p:nvSpPr>
        <p:spPr>
          <a:xfrm>
            <a:off x="4600727" y="5868582"/>
            <a:ext cx="552416" cy="248979"/>
          </a:xfrm>
          <a:prstGeom prst="rect">
            <a:avLst/>
          </a:prstGeom>
          <a:noFill/>
        </p:spPr>
        <p:txBody>
          <a:bodyPr wrap="square" rtlCol="0">
            <a:spAutoFit/>
          </a:bodyPr>
          <a:lstStyle/>
          <a:p>
            <a:pPr algn="ctr"/>
            <a:r>
              <a:rPr lang="en-GB" sz="1018"/>
              <a:t>No</a:t>
            </a:r>
          </a:p>
        </p:txBody>
      </p:sp>
      <p:sp>
        <p:nvSpPr>
          <p:cNvPr id="150" name="TextBox 149"/>
          <p:cNvSpPr txBox="1"/>
          <p:nvPr/>
        </p:nvSpPr>
        <p:spPr>
          <a:xfrm>
            <a:off x="7186221" y="6752259"/>
            <a:ext cx="552416" cy="248979"/>
          </a:xfrm>
          <a:prstGeom prst="rect">
            <a:avLst/>
          </a:prstGeom>
          <a:noFill/>
        </p:spPr>
        <p:txBody>
          <a:bodyPr wrap="square" rtlCol="0">
            <a:spAutoFit/>
          </a:bodyPr>
          <a:lstStyle/>
          <a:p>
            <a:pPr algn="ctr"/>
            <a:r>
              <a:rPr lang="en-GB" sz="1018"/>
              <a:t>Abort</a:t>
            </a:r>
          </a:p>
        </p:txBody>
      </p:sp>
      <p:sp>
        <p:nvSpPr>
          <p:cNvPr id="151" name="TextBox 150"/>
          <p:cNvSpPr txBox="1"/>
          <p:nvPr/>
        </p:nvSpPr>
        <p:spPr>
          <a:xfrm>
            <a:off x="5548691" y="6760379"/>
            <a:ext cx="679205" cy="248979"/>
          </a:xfrm>
          <a:prstGeom prst="rect">
            <a:avLst/>
          </a:prstGeom>
          <a:noFill/>
        </p:spPr>
        <p:txBody>
          <a:bodyPr wrap="square" rtlCol="0">
            <a:spAutoFit/>
          </a:bodyPr>
          <a:lstStyle/>
          <a:p>
            <a:pPr algn="ctr"/>
            <a:r>
              <a:rPr lang="en-GB" sz="1018"/>
              <a:t>Continue</a:t>
            </a:r>
          </a:p>
        </p:txBody>
      </p:sp>
      <p:sp>
        <p:nvSpPr>
          <p:cNvPr id="69" name="Rectangle: Rounded Corners 68">
            <a:extLst>
              <a:ext uri="{FF2B5EF4-FFF2-40B4-BE49-F238E27FC236}">
                <a16:creationId xmlns:a16="http://schemas.microsoft.com/office/drawing/2014/main" id="{0043562F-1D50-4A65-9DA5-E45F36FA3348}"/>
              </a:ext>
            </a:extLst>
          </p:cNvPr>
          <p:cNvSpPr/>
          <p:nvPr/>
        </p:nvSpPr>
        <p:spPr>
          <a:xfrm>
            <a:off x="468085" y="416924"/>
            <a:ext cx="11880000" cy="8856000"/>
          </a:xfrm>
          <a:prstGeom prst="roundRect">
            <a:avLst>
              <a:gd name="adj" fmla="val 252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TextBox 77">
            <a:extLst>
              <a:ext uri="{FF2B5EF4-FFF2-40B4-BE49-F238E27FC236}">
                <a16:creationId xmlns:a16="http://schemas.microsoft.com/office/drawing/2014/main" id="{E4F23192-535D-4755-BFFF-5702EF6A967C}"/>
              </a:ext>
            </a:extLst>
          </p:cNvPr>
          <p:cNvSpPr txBox="1"/>
          <p:nvPr/>
        </p:nvSpPr>
        <p:spPr>
          <a:xfrm>
            <a:off x="2800852" y="2257996"/>
            <a:ext cx="5226464" cy="253846"/>
          </a:xfrm>
          <a:prstGeom prst="rect">
            <a:avLst/>
          </a:prstGeom>
          <a:solidFill>
            <a:schemeClr val="bg1"/>
          </a:solidFill>
          <a:ln w="28575">
            <a:solidFill>
              <a:schemeClr val="accent6"/>
            </a:solidFill>
            <a:prstDash val="sysDash"/>
          </a:ln>
        </p:spPr>
        <p:txBody>
          <a:bodyPr wrap="square" lIns="44313" rIns="44313" rtlCol="0">
            <a:spAutoFit/>
          </a:bodyPr>
          <a:lstStyle/>
          <a:p>
            <a:pPr algn="ctr"/>
            <a:r>
              <a:rPr lang="en-GB" sz="1018"/>
              <a:t>Programme appropriate standby resources</a:t>
            </a:r>
          </a:p>
        </p:txBody>
      </p:sp>
      <p:sp>
        <p:nvSpPr>
          <p:cNvPr id="80" name="TextBox 79">
            <a:extLst>
              <a:ext uri="{FF2B5EF4-FFF2-40B4-BE49-F238E27FC236}">
                <a16:creationId xmlns:a16="http://schemas.microsoft.com/office/drawing/2014/main" id="{3542FD19-684D-4BB6-8C0D-F1FF31032FAF}"/>
              </a:ext>
            </a:extLst>
          </p:cNvPr>
          <p:cNvSpPr txBox="1"/>
          <p:nvPr/>
        </p:nvSpPr>
        <p:spPr>
          <a:xfrm>
            <a:off x="2800849" y="2827460"/>
            <a:ext cx="2363826" cy="248979"/>
          </a:xfrm>
          <a:prstGeom prst="rect">
            <a:avLst/>
          </a:prstGeom>
          <a:solidFill>
            <a:schemeClr val="bg1"/>
          </a:solidFill>
          <a:ln w="28575">
            <a:solidFill>
              <a:srgbClr val="00B050"/>
            </a:solidFill>
          </a:ln>
        </p:spPr>
        <p:txBody>
          <a:bodyPr wrap="square" lIns="44313" rIns="44313" rtlCol="0">
            <a:spAutoFit/>
          </a:bodyPr>
          <a:lstStyle/>
          <a:p>
            <a:pPr algn="ctr"/>
            <a:r>
              <a:rPr lang="en-GB" sz="1018"/>
              <a:t>Proceed with connection work</a:t>
            </a:r>
          </a:p>
        </p:txBody>
      </p:sp>
      <p:cxnSp>
        <p:nvCxnSpPr>
          <p:cNvPr id="81" name="Straight Arrow Connector 80">
            <a:extLst>
              <a:ext uri="{FF2B5EF4-FFF2-40B4-BE49-F238E27FC236}">
                <a16:creationId xmlns:a16="http://schemas.microsoft.com/office/drawing/2014/main" id="{C1FF9F33-1168-4492-BA13-BFB52B80C5E6}"/>
              </a:ext>
            </a:extLst>
          </p:cNvPr>
          <p:cNvCxnSpPr>
            <a:cxnSpLocks/>
          </p:cNvCxnSpPr>
          <p:nvPr/>
        </p:nvCxnSpPr>
        <p:spPr>
          <a:xfrm>
            <a:off x="4131949" y="2518437"/>
            <a:ext cx="1" cy="28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TextBox 86">
            <a:extLst>
              <a:ext uri="{FF2B5EF4-FFF2-40B4-BE49-F238E27FC236}">
                <a16:creationId xmlns:a16="http://schemas.microsoft.com/office/drawing/2014/main" id="{E1ADEDC5-2B8E-45A5-A6CD-BD171CA4DECB}"/>
              </a:ext>
            </a:extLst>
          </p:cNvPr>
          <p:cNvSpPr txBox="1"/>
          <p:nvPr/>
        </p:nvSpPr>
        <p:spPr>
          <a:xfrm>
            <a:off x="2800845" y="5128741"/>
            <a:ext cx="2363825" cy="248980"/>
          </a:xfrm>
          <a:prstGeom prst="rect">
            <a:avLst/>
          </a:prstGeom>
          <a:solidFill>
            <a:schemeClr val="bg1"/>
          </a:solidFill>
          <a:ln w="28575">
            <a:solidFill>
              <a:srgbClr val="00B050"/>
            </a:solidFill>
          </a:ln>
        </p:spPr>
        <p:txBody>
          <a:bodyPr wrap="square" lIns="44313" rIns="44313" rtlCol="0">
            <a:spAutoFit/>
          </a:bodyPr>
          <a:lstStyle/>
          <a:p>
            <a:pPr algn="ctr"/>
            <a:r>
              <a:rPr lang="en-GB" sz="1018"/>
              <a:t>Proceed with connection work</a:t>
            </a:r>
          </a:p>
        </p:txBody>
      </p:sp>
      <p:sp>
        <p:nvSpPr>
          <p:cNvPr id="94" name="TextBox 93">
            <a:extLst>
              <a:ext uri="{FF2B5EF4-FFF2-40B4-BE49-F238E27FC236}">
                <a16:creationId xmlns:a16="http://schemas.microsoft.com/office/drawing/2014/main" id="{5C9B2501-B4FF-432D-A550-AB321D8F8CE2}"/>
              </a:ext>
            </a:extLst>
          </p:cNvPr>
          <p:cNvSpPr txBox="1"/>
          <p:nvPr/>
        </p:nvSpPr>
        <p:spPr>
          <a:xfrm>
            <a:off x="2800845" y="6926207"/>
            <a:ext cx="2363825" cy="718915"/>
          </a:xfrm>
          <a:prstGeom prst="rect">
            <a:avLst/>
          </a:prstGeom>
          <a:solidFill>
            <a:schemeClr val="bg1"/>
          </a:solidFill>
          <a:ln w="28575">
            <a:solidFill>
              <a:srgbClr val="00B050"/>
            </a:solidFill>
          </a:ln>
        </p:spPr>
        <p:txBody>
          <a:bodyPr wrap="square" lIns="44313" rIns="44313" rtlCol="0" anchor="t">
            <a:spAutoFit/>
          </a:bodyPr>
          <a:lstStyle/>
          <a:p>
            <a:pPr algn="ctr"/>
            <a:r>
              <a:rPr lang="en-GB" sz="1000"/>
              <a:t>Complete Final Connection.  </a:t>
            </a:r>
            <a:endParaRPr lang="en-GB" sz="1018"/>
          </a:p>
          <a:p>
            <a:pPr algn="ctr"/>
            <a:r>
              <a:rPr lang="en-GB" sz="1000"/>
              <a:t>If Water Company is not on-site during the Final Connection, notify Water Company that work is complete.</a:t>
            </a:r>
            <a:endParaRPr lang="en-GB" sz="1000">
              <a:cs typeface="Calibri"/>
            </a:endParaRPr>
          </a:p>
        </p:txBody>
      </p:sp>
      <p:cxnSp>
        <p:nvCxnSpPr>
          <p:cNvPr id="95" name="Straight Arrow Connector 94">
            <a:extLst>
              <a:ext uri="{FF2B5EF4-FFF2-40B4-BE49-F238E27FC236}">
                <a16:creationId xmlns:a16="http://schemas.microsoft.com/office/drawing/2014/main" id="{D776B850-D778-4080-B182-61347C4BF3F0}"/>
              </a:ext>
            </a:extLst>
          </p:cNvPr>
          <p:cNvCxnSpPr>
            <a:cxnSpLocks/>
          </p:cNvCxnSpPr>
          <p:nvPr/>
        </p:nvCxnSpPr>
        <p:spPr>
          <a:xfrm>
            <a:off x="4123481" y="3080645"/>
            <a:ext cx="1" cy="28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463A0B46-5D4B-4626-8382-D14BB31947D6}"/>
              </a:ext>
            </a:extLst>
          </p:cNvPr>
          <p:cNvSpPr txBox="1"/>
          <p:nvPr/>
        </p:nvSpPr>
        <p:spPr>
          <a:xfrm>
            <a:off x="4231752" y="323119"/>
            <a:ext cx="184731" cy="301173"/>
          </a:xfrm>
          <a:prstGeom prst="rect">
            <a:avLst/>
          </a:prstGeom>
          <a:noFill/>
        </p:spPr>
        <p:txBody>
          <a:bodyPr wrap="none" rtlCol="0">
            <a:spAutoFit/>
          </a:bodyPr>
          <a:lstStyle/>
          <a:p>
            <a:endParaRPr lang="en-GB" sz="1357" b="1"/>
          </a:p>
        </p:txBody>
      </p:sp>
      <p:sp>
        <p:nvSpPr>
          <p:cNvPr id="58" name="TextBox 57">
            <a:extLst>
              <a:ext uri="{FF2B5EF4-FFF2-40B4-BE49-F238E27FC236}">
                <a16:creationId xmlns:a16="http://schemas.microsoft.com/office/drawing/2014/main" id="{7EAD8FDF-91AF-4384-BA24-E33CDC6536B9}"/>
              </a:ext>
            </a:extLst>
          </p:cNvPr>
          <p:cNvSpPr txBox="1"/>
          <p:nvPr/>
        </p:nvSpPr>
        <p:spPr>
          <a:xfrm>
            <a:off x="684419" y="461538"/>
            <a:ext cx="7852791" cy="400110"/>
          </a:xfrm>
          <a:prstGeom prst="rect">
            <a:avLst/>
          </a:prstGeom>
          <a:noFill/>
        </p:spPr>
        <p:txBody>
          <a:bodyPr wrap="none" rtlCol="0">
            <a:spAutoFit/>
          </a:bodyPr>
          <a:lstStyle/>
          <a:p>
            <a:r>
              <a:rPr lang="en-GB" sz="2000" b="1">
                <a:solidFill>
                  <a:srgbClr val="7030A0"/>
                </a:solidFill>
              </a:rPr>
              <a:t>Stage 5c:  Connect Mains (Medium or High Risk Connection) (Part 2 of 2)</a:t>
            </a:r>
          </a:p>
        </p:txBody>
      </p:sp>
      <p:sp>
        <p:nvSpPr>
          <p:cNvPr id="59" name="TextBox 58">
            <a:extLst>
              <a:ext uri="{FF2B5EF4-FFF2-40B4-BE49-F238E27FC236}">
                <a16:creationId xmlns:a16="http://schemas.microsoft.com/office/drawing/2014/main" id="{85CAB962-E9DF-4E1A-BFC0-BE55C8D20609}"/>
              </a:ext>
            </a:extLst>
          </p:cNvPr>
          <p:cNvSpPr txBox="1"/>
          <p:nvPr/>
        </p:nvSpPr>
        <p:spPr>
          <a:xfrm>
            <a:off x="3715284" y="323119"/>
            <a:ext cx="184731" cy="301173"/>
          </a:xfrm>
          <a:prstGeom prst="rect">
            <a:avLst/>
          </a:prstGeom>
          <a:noFill/>
        </p:spPr>
        <p:txBody>
          <a:bodyPr wrap="none" rtlCol="0">
            <a:spAutoFit/>
          </a:bodyPr>
          <a:lstStyle/>
          <a:p>
            <a:endParaRPr lang="en-GB" sz="1357" b="1"/>
          </a:p>
        </p:txBody>
      </p:sp>
      <p:sp>
        <p:nvSpPr>
          <p:cNvPr id="60" name="TextBox 59">
            <a:extLst>
              <a:ext uri="{FF2B5EF4-FFF2-40B4-BE49-F238E27FC236}">
                <a16:creationId xmlns:a16="http://schemas.microsoft.com/office/drawing/2014/main" id="{D95398E1-6829-4047-9472-3B0902BC2EF0}"/>
              </a:ext>
            </a:extLst>
          </p:cNvPr>
          <p:cNvSpPr txBox="1"/>
          <p:nvPr/>
        </p:nvSpPr>
        <p:spPr>
          <a:xfrm>
            <a:off x="3342663" y="647349"/>
            <a:ext cx="184731" cy="301173"/>
          </a:xfrm>
          <a:prstGeom prst="rect">
            <a:avLst/>
          </a:prstGeom>
          <a:noFill/>
        </p:spPr>
        <p:txBody>
          <a:bodyPr wrap="none" rtlCol="0">
            <a:spAutoFit/>
          </a:bodyPr>
          <a:lstStyle/>
          <a:p>
            <a:endParaRPr lang="en-GB" sz="1357" b="1"/>
          </a:p>
        </p:txBody>
      </p:sp>
      <p:sp>
        <p:nvSpPr>
          <p:cNvPr id="61" name="TextBox 60">
            <a:extLst>
              <a:ext uri="{FF2B5EF4-FFF2-40B4-BE49-F238E27FC236}">
                <a16:creationId xmlns:a16="http://schemas.microsoft.com/office/drawing/2014/main" id="{ACBA50EF-A7E1-4EE3-B51C-1A13AEF23146}"/>
              </a:ext>
            </a:extLst>
          </p:cNvPr>
          <p:cNvSpPr txBox="1"/>
          <p:nvPr/>
        </p:nvSpPr>
        <p:spPr>
          <a:xfrm>
            <a:off x="5589357" y="943467"/>
            <a:ext cx="1698672" cy="510011"/>
          </a:xfrm>
          <a:prstGeom prst="rect">
            <a:avLst/>
          </a:prstGeom>
          <a:noFill/>
          <a:ln w="25400">
            <a:solidFill>
              <a:schemeClr val="tx1"/>
            </a:solidFill>
          </a:ln>
        </p:spPr>
        <p:txBody>
          <a:bodyPr wrap="square" rtlCol="0">
            <a:spAutoFit/>
          </a:bodyPr>
          <a:lstStyle/>
          <a:p>
            <a:pPr algn="ctr"/>
            <a:r>
              <a:rPr lang="en-GB" sz="1357"/>
              <a:t>Water Company</a:t>
            </a:r>
          </a:p>
          <a:p>
            <a:pPr algn="ctr"/>
            <a:r>
              <a:rPr lang="en-GB" sz="1357"/>
              <a:t>(NAV or Regional)</a:t>
            </a:r>
          </a:p>
        </p:txBody>
      </p:sp>
      <p:sp>
        <p:nvSpPr>
          <p:cNvPr id="62" name="TextBox 61">
            <a:extLst>
              <a:ext uri="{FF2B5EF4-FFF2-40B4-BE49-F238E27FC236}">
                <a16:creationId xmlns:a16="http://schemas.microsoft.com/office/drawing/2014/main" id="{E2883FD2-8D94-4B00-AB72-8635934A40D3}"/>
              </a:ext>
            </a:extLst>
          </p:cNvPr>
          <p:cNvSpPr txBox="1"/>
          <p:nvPr/>
        </p:nvSpPr>
        <p:spPr>
          <a:xfrm>
            <a:off x="637645" y="952531"/>
            <a:ext cx="1820615" cy="301173"/>
          </a:xfrm>
          <a:prstGeom prst="rect">
            <a:avLst/>
          </a:prstGeom>
          <a:noFill/>
          <a:ln w="25400">
            <a:solidFill>
              <a:schemeClr val="tx1"/>
            </a:solidFill>
          </a:ln>
        </p:spPr>
        <p:txBody>
          <a:bodyPr wrap="square" rtlCol="0">
            <a:spAutoFit/>
          </a:bodyPr>
          <a:lstStyle/>
          <a:p>
            <a:pPr algn="ctr"/>
            <a:r>
              <a:rPr lang="en-GB" sz="1357"/>
              <a:t>Unaccredited Activity</a:t>
            </a:r>
          </a:p>
        </p:txBody>
      </p:sp>
      <p:sp>
        <p:nvSpPr>
          <p:cNvPr id="63" name="TextBox 62">
            <a:extLst>
              <a:ext uri="{FF2B5EF4-FFF2-40B4-BE49-F238E27FC236}">
                <a16:creationId xmlns:a16="http://schemas.microsoft.com/office/drawing/2014/main" id="{A9E0712B-F4A6-4010-A3D0-B19659E16763}"/>
              </a:ext>
            </a:extLst>
          </p:cNvPr>
          <p:cNvSpPr txBox="1"/>
          <p:nvPr/>
        </p:nvSpPr>
        <p:spPr>
          <a:xfrm>
            <a:off x="3242085" y="938471"/>
            <a:ext cx="1922593" cy="510011"/>
          </a:xfrm>
          <a:prstGeom prst="rect">
            <a:avLst/>
          </a:prstGeom>
          <a:noFill/>
          <a:ln w="25400">
            <a:solidFill>
              <a:schemeClr val="tx1"/>
            </a:solidFill>
          </a:ln>
        </p:spPr>
        <p:txBody>
          <a:bodyPr wrap="square" rtlCol="0">
            <a:spAutoFit/>
          </a:bodyPr>
          <a:lstStyle/>
          <a:p>
            <a:pPr algn="ctr"/>
            <a:r>
              <a:rPr lang="en-GB" sz="1357"/>
              <a:t>Accredited Activity</a:t>
            </a:r>
          </a:p>
          <a:p>
            <a:pPr algn="ctr"/>
            <a:r>
              <a:rPr lang="en-GB" sz="1357"/>
              <a:t>(SLP)</a:t>
            </a:r>
          </a:p>
        </p:txBody>
      </p:sp>
      <p:sp>
        <p:nvSpPr>
          <p:cNvPr id="67" name="TextBox 66">
            <a:extLst>
              <a:ext uri="{FF2B5EF4-FFF2-40B4-BE49-F238E27FC236}">
                <a16:creationId xmlns:a16="http://schemas.microsoft.com/office/drawing/2014/main" id="{5AFFA3B4-3132-4312-A726-25F418DE7D06}"/>
              </a:ext>
            </a:extLst>
          </p:cNvPr>
          <p:cNvSpPr txBox="1"/>
          <p:nvPr/>
        </p:nvSpPr>
        <p:spPr>
          <a:xfrm>
            <a:off x="8161267" y="943465"/>
            <a:ext cx="2690763" cy="310239"/>
          </a:xfrm>
          <a:prstGeom prst="rect">
            <a:avLst/>
          </a:prstGeom>
          <a:noFill/>
          <a:ln w="25400">
            <a:solidFill>
              <a:schemeClr val="tx1"/>
            </a:solidFill>
          </a:ln>
        </p:spPr>
        <p:txBody>
          <a:bodyPr wrap="square" rtlCol="0">
            <a:spAutoFit/>
          </a:bodyPr>
          <a:lstStyle/>
          <a:p>
            <a:pPr algn="ctr"/>
            <a:r>
              <a:rPr lang="en-GB" sz="1357"/>
              <a:t>Comments &amp; Service Standard</a:t>
            </a:r>
          </a:p>
        </p:txBody>
      </p:sp>
      <p:sp>
        <p:nvSpPr>
          <p:cNvPr id="68" name="TextBox 67">
            <a:extLst>
              <a:ext uri="{FF2B5EF4-FFF2-40B4-BE49-F238E27FC236}">
                <a16:creationId xmlns:a16="http://schemas.microsoft.com/office/drawing/2014/main" id="{F8B20886-F1A1-46EB-8E6E-0C30B9FEF68A}"/>
              </a:ext>
            </a:extLst>
          </p:cNvPr>
          <p:cNvSpPr txBox="1"/>
          <p:nvPr/>
        </p:nvSpPr>
        <p:spPr>
          <a:xfrm>
            <a:off x="538107" y="1473080"/>
            <a:ext cx="2005495" cy="6514797"/>
          </a:xfrm>
          <a:prstGeom prst="rect">
            <a:avLst/>
          </a:prstGeom>
          <a:noFill/>
          <a:ln w="12700">
            <a:solidFill>
              <a:schemeClr val="tx1">
                <a:lumMod val="50000"/>
                <a:lumOff val="50000"/>
              </a:schemeClr>
            </a:solidFill>
            <a:prstDash val="sysDash"/>
          </a:ln>
        </p:spPr>
        <p:txBody>
          <a:bodyPr wrap="square" lIns="44313" rIns="44313" rtlCol="0">
            <a:spAutoFit/>
          </a:bodyPr>
          <a:lstStyle/>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r>
              <a:rPr lang="en-GB" sz="1018"/>
              <a:t>Provide access for works</a:t>
            </a:r>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p:txBody>
      </p:sp>
      <p:sp>
        <p:nvSpPr>
          <p:cNvPr id="74" name="TextBox 73">
            <a:extLst>
              <a:ext uri="{FF2B5EF4-FFF2-40B4-BE49-F238E27FC236}">
                <a16:creationId xmlns:a16="http://schemas.microsoft.com/office/drawing/2014/main" id="{5921188B-CBEA-4668-B13A-127ACAEBE0A0}"/>
              </a:ext>
            </a:extLst>
          </p:cNvPr>
          <p:cNvSpPr txBox="1"/>
          <p:nvPr/>
        </p:nvSpPr>
        <p:spPr>
          <a:xfrm>
            <a:off x="630273" y="1542137"/>
            <a:ext cx="1822193" cy="405624"/>
          </a:xfrm>
          <a:prstGeom prst="rect">
            <a:avLst/>
          </a:prstGeom>
          <a:noFill/>
          <a:ln w="28575">
            <a:solidFill>
              <a:srgbClr val="00B050"/>
            </a:solidFill>
          </a:ln>
        </p:spPr>
        <p:txBody>
          <a:bodyPr wrap="square" lIns="44313" rIns="44313" rtlCol="0">
            <a:spAutoFit/>
          </a:bodyPr>
          <a:lstStyle/>
          <a:p>
            <a:pPr algn="just"/>
            <a:r>
              <a:rPr lang="en-GB" sz="1018"/>
              <a:t>Progress provision of any unaccredited works</a:t>
            </a:r>
          </a:p>
        </p:txBody>
      </p:sp>
      <p:cxnSp>
        <p:nvCxnSpPr>
          <p:cNvPr id="83" name="Straight Connector 82">
            <a:extLst>
              <a:ext uri="{FF2B5EF4-FFF2-40B4-BE49-F238E27FC236}">
                <a16:creationId xmlns:a16="http://schemas.microsoft.com/office/drawing/2014/main" id="{413C9B2B-0C44-495A-AC98-7C57FF229E7C}"/>
              </a:ext>
            </a:extLst>
          </p:cNvPr>
          <p:cNvCxnSpPr/>
          <p:nvPr/>
        </p:nvCxnSpPr>
        <p:spPr>
          <a:xfrm>
            <a:off x="5410391" y="1091563"/>
            <a:ext cx="0" cy="748800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
        <p:nvSpPr>
          <p:cNvPr id="96" name="TextBox 95">
            <a:extLst>
              <a:ext uri="{FF2B5EF4-FFF2-40B4-BE49-F238E27FC236}">
                <a16:creationId xmlns:a16="http://schemas.microsoft.com/office/drawing/2014/main" id="{542CB67D-1F0C-48E5-8FFC-42D299D6F7C4}"/>
              </a:ext>
            </a:extLst>
          </p:cNvPr>
          <p:cNvSpPr txBox="1"/>
          <p:nvPr/>
        </p:nvSpPr>
        <p:spPr>
          <a:xfrm>
            <a:off x="7752454" y="6775163"/>
            <a:ext cx="1730060" cy="562270"/>
          </a:xfrm>
          <a:prstGeom prst="rect">
            <a:avLst/>
          </a:prstGeom>
          <a:noFill/>
          <a:ln w="28575">
            <a:solidFill>
              <a:srgbClr val="FF0000"/>
            </a:solidFill>
          </a:ln>
        </p:spPr>
        <p:txBody>
          <a:bodyPr wrap="square" lIns="44313" rIns="44313" rtlCol="0">
            <a:spAutoFit/>
          </a:bodyPr>
          <a:lstStyle/>
          <a:p>
            <a:pPr algn="just"/>
            <a:r>
              <a:rPr lang="en-GB" sz="1018"/>
              <a:t>Close log – noting work aborted.  Investigate reason and reschedule if appropriate.</a:t>
            </a:r>
          </a:p>
        </p:txBody>
      </p:sp>
      <p:cxnSp>
        <p:nvCxnSpPr>
          <p:cNvPr id="97" name="Straight Arrow Connector 96">
            <a:extLst>
              <a:ext uri="{FF2B5EF4-FFF2-40B4-BE49-F238E27FC236}">
                <a16:creationId xmlns:a16="http://schemas.microsoft.com/office/drawing/2014/main" id="{84187C66-F55A-49FD-B10A-B5F821D3F232}"/>
              </a:ext>
            </a:extLst>
          </p:cNvPr>
          <p:cNvCxnSpPr>
            <a:cxnSpLocks/>
          </p:cNvCxnSpPr>
          <p:nvPr/>
        </p:nvCxnSpPr>
        <p:spPr>
          <a:xfrm>
            <a:off x="8032140" y="3638794"/>
            <a:ext cx="288000" cy="0"/>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CF9F903E-FD5B-4385-9B0D-1E609E86AC33}"/>
              </a:ext>
            </a:extLst>
          </p:cNvPr>
          <p:cNvCxnSpPr>
            <a:cxnSpLocks/>
          </p:cNvCxnSpPr>
          <p:nvPr/>
        </p:nvCxnSpPr>
        <p:spPr>
          <a:xfrm flipH="1">
            <a:off x="8316090" y="3631161"/>
            <a:ext cx="715" cy="313200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01" name="Straight Arrow Connector 100">
            <a:extLst>
              <a:ext uri="{FF2B5EF4-FFF2-40B4-BE49-F238E27FC236}">
                <a16:creationId xmlns:a16="http://schemas.microsoft.com/office/drawing/2014/main" id="{A6818C2D-2767-4647-B6E1-CEBED5C03CFA}"/>
              </a:ext>
            </a:extLst>
          </p:cNvPr>
          <p:cNvCxnSpPr>
            <a:cxnSpLocks/>
          </p:cNvCxnSpPr>
          <p:nvPr/>
        </p:nvCxnSpPr>
        <p:spPr>
          <a:xfrm flipH="1">
            <a:off x="4115178" y="8457325"/>
            <a:ext cx="21835" cy="35631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737E788C-C54D-4823-9013-D8163931F859}"/>
              </a:ext>
            </a:extLst>
          </p:cNvPr>
          <p:cNvSpPr txBox="1"/>
          <p:nvPr/>
        </p:nvSpPr>
        <p:spPr>
          <a:xfrm>
            <a:off x="2870199" y="7895055"/>
            <a:ext cx="2293883" cy="562270"/>
          </a:xfrm>
          <a:prstGeom prst="rect">
            <a:avLst/>
          </a:prstGeom>
          <a:noFill/>
          <a:ln w="28575">
            <a:solidFill>
              <a:srgbClr val="00B050"/>
            </a:solidFill>
          </a:ln>
        </p:spPr>
        <p:txBody>
          <a:bodyPr wrap="square" lIns="44313" rIns="44313" rtlCol="0">
            <a:spAutoFit/>
          </a:bodyPr>
          <a:lstStyle/>
          <a:p>
            <a:pPr algn="ctr"/>
            <a:r>
              <a:rPr lang="en-GB" sz="1018"/>
              <a:t>Provide as-built records and photographs for the final connection element</a:t>
            </a:r>
          </a:p>
          <a:p>
            <a:pPr algn="ctr"/>
            <a:r>
              <a:rPr lang="en-GB" sz="1018"/>
              <a:t>(see notes 5.12 and 5.13) </a:t>
            </a:r>
          </a:p>
        </p:txBody>
      </p:sp>
      <p:sp>
        <p:nvSpPr>
          <p:cNvPr id="105" name="TextBox 104">
            <a:extLst>
              <a:ext uri="{FF2B5EF4-FFF2-40B4-BE49-F238E27FC236}">
                <a16:creationId xmlns:a16="http://schemas.microsoft.com/office/drawing/2014/main" id="{320D76FB-5A58-462C-A0E8-20B8C1304B5B}"/>
              </a:ext>
            </a:extLst>
          </p:cNvPr>
          <p:cNvSpPr txBox="1"/>
          <p:nvPr/>
        </p:nvSpPr>
        <p:spPr>
          <a:xfrm>
            <a:off x="5589357" y="8328490"/>
            <a:ext cx="2022176" cy="248979"/>
          </a:xfrm>
          <a:prstGeom prst="rect">
            <a:avLst/>
          </a:prstGeom>
          <a:noFill/>
          <a:ln w="28575">
            <a:solidFill>
              <a:srgbClr val="FF0000"/>
            </a:solidFill>
          </a:ln>
        </p:spPr>
        <p:txBody>
          <a:bodyPr wrap="square" lIns="44313" rIns="44313" rtlCol="0">
            <a:spAutoFit/>
          </a:bodyPr>
          <a:lstStyle/>
          <a:p>
            <a:pPr algn="ctr"/>
            <a:r>
              <a:rPr lang="en-GB" sz="1018"/>
              <a:t>Update asset management records</a:t>
            </a:r>
          </a:p>
        </p:txBody>
      </p:sp>
      <p:cxnSp>
        <p:nvCxnSpPr>
          <p:cNvPr id="106" name="Straight Connector 105">
            <a:extLst>
              <a:ext uri="{FF2B5EF4-FFF2-40B4-BE49-F238E27FC236}">
                <a16:creationId xmlns:a16="http://schemas.microsoft.com/office/drawing/2014/main" id="{DCE51C8A-C48D-40E8-8915-2388108DB52C}"/>
              </a:ext>
            </a:extLst>
          </p:cNvPr>
          <p:cNvCxnSpPr>
            <a:cxnSpLocks/>
          </p:cNvCxnSpPr>
          <p:nvPr/>
        </p:nvCxnSpPr>
        <p:spPr>
          <a:xfrm>
            <a:off x="5179095" y="8436528"/>
            <a:ext cx="396000"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A8400EEF-A2EB-444D-B1B9-A9DC732D9DA7}"/>
              </a:ext>
            </a:extLst>
          </p:cNvPr>
          <p:cNvCxnSpPr>
            <a:cxnSpLocks/>
          </p:cNvCxnSpPr>
          <p:nvPr/>
        </p:nvCxnSpPr>
        <p:spPr>
          <a:xfrm flipH="1">
            <a:off x="4102604" y="7652706"/>
            <a:ext cx="1"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77CFEB0C-C218-4D32-959D-9134F5996E4F}"/>
              </a:ext>
            </a:extLst>
          </p:cNvPr>
          <p:cNvCxnSpPr/>
          <p:nvPr/>
        </p:nvCxnSpPr>
        <p:spPr>
          <a:xfrm flipV="1">
            <a:off x="8052989" y="7626307"/>
            <a:ext cx="1728000"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04F7DA78-92FF-47A5-A45F-08598F8C3AA7}"/>
              </a:ext>
            </a:extLst>
          </p:cNvPr>
          <p:cNvCxnSpPr>
            <a:cxnSpLocks/>
          </p:cNvCxnSpPr>
          <p:nvPr/>
        </p:nvCxnSpPr>
        <p:spPr>
          <a:xfrm>
            <a:off x="4810628" y="6142961"/>
            <a:ext cx="756000"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E9A08486-88B9-448F-8F0F-067AA2A33774}"/>
              </a:ext>
            </a:extLst>
          </p:cNvPr>
          <p:cNvCxnSpPr>
            <a:cxnSpLocks/>
          </p:cNvCxnSpPr>
          <p:nvPr/>
        </p:nvCxnSpPr>
        <p:spPr>
          <a:xfrm flipH="1">
            <a:off x="5169090" y="7059697"/>
            <a:ext cx="828000"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6A20DA0A-AEDB-4D91-B37B-2F8A320A07B3}"/>
              </a:ext>
            </a:extLst>
          </p:cNvPr>
          <p:cNvCxnSpPr>
            <a:cxnSpLocks/>
          </p:cNvCxnSpPr>
          <p:nvPr/>
        </p:nvCxnSpPr>
        <p:spPr>
          <a:xfrm flipH="1">
            <a:off x="4847232" y="7642125"/>
            <a:ext cx="715" cy="10800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0E1AC7D2-C4E8-4D19-B04A-9CF170BBA3C1}"/>
              </a:ext>
            </a:extLst>
          </p:cNvPr>
          <p:cNvSpPr txBox="1"/>
          <p:nvPr/>
        </p:nvSpPr>
        <p:spPr>
          <a:xfrm>
            <a:off x="8268617" y="1468145"/>
            <a:ext cx="3614959" cy="1631216"/>
          </a:xfrm>
          <a:prstGeom prst="rect">
            <a:avLst/>
          </a:prstGeom>
          <a:noFill/>
          <a:ln w="12700">
            <a:noFill/>
          </a:ln>
        </p:spPr>
        <p:txBody>
          <a:bodyPr wrap="square" lIns="44313" rIns="44313" rtlCol="0" anchor="t">
            <a:spAutoFit/>
          </a:bodyPr>
          <a:lstStyle/>
          <a:p>
            <a:r>
              <a:rPr lang="en-GB" sz="1000" b="1"/>
              <a:t>Note 5.11: </a:t>
            </a:r>
          </a:p>
          <a:p>
            <a:pPr algn="just"/>
            <a:r>
              <a:rPr lang="en-GB" sz="1000"/>
              <a:t>In accordance with these procedures, connection dates will be agreed between the SLP and Water Company in advance (during Stage 3).  </a:t>
            </a:r>
          </a:p>
          <a:p>
            <a:pPr algn="just"/>
            <a:endParaRPr lang="en-GB" sz="1000"/>
          </a:p>
          <a:p>
            <a:pPr algn="just"/>
            <a:r>
              <a:rPr lang="en-GB" sz="1000"/>
              <a:t>Subject to the above, Water companies will be aware of the Final Connection having been made by the SLP, either: (1)  by being notified of a completed SLP connection, or (2) in rare circumstances, because  the Water Company was present on-site whilst the connection work was carried out by the SLP.</a:t>
            </a:r>
          </a:p>
        </p:txBody>
      </p:sp>
      <p:cxnSp>
        <p:nvCxnSpPr>
          <p:cNvPr id="77" name="Straight Arrow Connector 76">
            <a:extLst>
              <a:ext uri="{FF2B5EF4-FFF2-40B4-BE49-F238E27FC236}">
                <a16:creationId xmlns:a16="http://schemas.microsoft.com/office/drawing/2014/main" id="{830A3781-B868-40C5-A0D3-E13FB7B84D56}"/>
              </a:ext>
            </a:extLst>
          </p:cNvPr>
          <p:cNvCxnSpPr>
            <a:cxnSpLocks/>
          </p:cNvCxnSpPr>
          <p:nvPr/>
        </p:nvCxnSpPr>
        <p:spPr>
          <a:xfrm flipH="1">
            <a:off x="7791901" y="8195456"/>
            <a:ext cx="1" cy="57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4" name="Straight Arrow Connector 83">
            <a:extLst>
              <a:ext uri="{FF2B5EF4-FFF2-40B4-BE49-F238E27FC236}">
                <a16:creationId xmlns:a16="http://schemas.microsoft.com/office/drawing/2014/main" id="{0424CCFB-E963-4359-86FD-0F5A2E3B175A}"/>
              </a:ext>
            </a:extLst>
          </p:cNvPr>
          <p:cNvCxnSpPr>
            <a:cxnSpLocks/>
          </p:cNvCxnSpPr>
          <p:nvPr/>
        </p:nvCxnSpPr>
        <p:spPr>
          <a:xfrm flipV="1">
            <a:off x="8970649" y="7652670"/>
            <a:ext cx="0" cy="1374340"/>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E43E0F78-B6EC-4F6D-B669-8A564E691653}"/>
              </a:ext>
            </a:extLst>
          </p:cNvPr>
          <p:cNvSpPr txBox="1"/>
          <p:nvPr/>
        </p:nvSpPr>
        <p:spPr>
          <a:xfrm rot="16200000">
            <a:off x="8694471" y="8241726"/>
            <a:ext cx="945568" cy="276999"/>
          </a:xfrm>
          <a:prstGeom prst="rect">
            <a:avLst/>
          </a:prstGeom>
          <a:solidFill>
            <a:schemeClr val="bg1"/>
          </a:solidFill>
          <a:ln w="12700">
            <a:noFill/>
          </a:ln>
        </p:spPr>
        <p:txBody>
          <a:bodyPr wrap="square" lIns="44313" rIns="44313" rtlCol="0">
            <a:spAutoFit/>
          </a:bodyPr>
          <a:lstStyle/>
          <a:p>
            <a:r>
              <a:rPr lang="en-GB" sz="1200" b="1"/>
              <a:t>SLPM – S6/1</a:t>
            </a:r>
            <a:endParaRPr lang="en-GB" sz="1200"/>
          </a:p>
        </p:txBody>
      </p:sp>
      <p:sp>
        <p:nvSpPr>
          <p:cNvPr id="103" name="TextBox 102">
            <a:extLst>
              <a:ext uri="{FF2B5EF4-FFF2-40B4-BE49-F238E27FC236}">
                <a16:creationId xmlns:a16="http://schemas.microsoft.com/office/drawing/2014/main" id="{30766F6C-FD23-4440-BB9B-FB4DE735C8B7}"/>
              </a:ext>
            </a:extLst>
          </p:cNvPr>
          <p:cNvSpPr txBox="1"/>
          <p:nvPr/>
        </p:nvSpPr>
        <p:spPr>
          <a:xfrm>
            <a:off x="8441884" y="3109003"/>
            <a:ext cx="3613529" cy="1169551"/>
          </a:xfrm>
          <a:prstGeom prst="rect">
            <a:avLst/>
          </a:prstGeom>
          <a:solidFill>
            <a:schemeClr val="bg1"/>
          </a:solidFill>
          <a:ln w="12700">
            <a:noFill/>
          </a:ln>
        </p:spPr>
        <p:txBody>
          <a:bodyPr wrap="square" lIns="44313" rIns="44313" rtlCol="0" anchor="t">
            <a:spAutoFit/>
          </a:bodyPr>
          <a:lstStyle/>
          <a:p>
            <a:r>
              <a:rPr lang="en-GB" sz="1000" b="1"/>
              <a:t>Note 5.12: </a:t>
            </a:r>
          </a:p>
          <a:p>
            <a:pPr algn="just"/>
            <a:r>
              <a:rPr lang="en-GB" sz="1000"/>
              <a:t>Since as built records for the mains will have been supplied during Stage 4, only records for Final Connection work are required at this stage. The Water Company is not obliged to connect the new water mains and communication pipes into its network until the information required in clause 10.2 of the WAA has been provided to it.  </a:t>
            </a:r>
            <a:endParaRPr lang="en-GB" sz="1000">
              <a:cs typeface="Calibri"/>
            </a:endParaRPr>
          </a:p>
        </p:txBody>
      </p:sp>
      <p:sp>
        <p:nvSpPr>
          <p:cNvPr id="111" name="TextBox 110">
            <a:extLst>
              <a:ext uri="{FF2B5EF4-FFF2-40B4-BE49-F238E27FC236}">
                <a16:creationId xmlns:a16="http://schemas.microsoft.com/office/drawing/2014/main" id="{9C9E478E-2F42-40F2-BDC0-C44460491C5D}"/>
              </a:ext>
            </a:extLst>
          </p:cNvPr>
          <p:cNvSpPr txBox="1"/>
          <p:nvPr/>
        </p:nvSpPr>
        <p:spPr>
          <a:xfrm>
            <a:off x="8589860" y="4283321"/>
            <a:ext cx="3610669" cy="2400657"/>
          </a:xfrm>
          <a:prstGeom prst="rect">
            <a:avLst/>
          </a:prstGeom>
          <a:solidFill>
            <a:schemeClr val="bg1"/>
          </a:solidFill>
          <a:ln w="12700">
            <a:noFill/>
          </a:ln>
        </p:spPr>
        <p:txBody>
          <a:bodyPr wrap="square" lIns="44313" rIns="44313" rtlCol="0" anchor="t">
            <a:spAutoFit/>
          </a:bodyPr>
          <a:lstStyle/>
          <a:p>
            <a:r>
              <a:rPr lang="en-GB" sz="1000" b="1"/>
              <a:t>Note 5.13: </a:t>
            </a:r>
          </a:p>
          <a:p>
            <a:pPr algn="just"/>
            <a:r>
              <a:rPr lang="en-GB" sz="1000"/>
              <a:t>In accordance with the Water Company’s Design and Construction Specification, the Water Company may require analysis of a post-commissioning sample taken from the new main to confirm Water Quality (WQ). WQ samples must be collected, submitted and analysed in accordance with DWTS 17025 using a UKAS accredited laboratory. Some Water Companies may offer a sampling / analysis service (see Water Company’s Charging Arrangements for further details).</a:t>
            </a:r>
          </a:p>
          <a:p>
            <a:pPr algn="just"/>
            <a:endParaRPr lang="en-GB" sz="1000"/>
          </a:p>
          <a:p>
            <a:pPr algn="just"/>
            <a:r>
              <a:rPr lang="en-GB" sz="1000"/>
              <a:t>A Declaration of Vesting certificate from the Water Company is not conditional upon the result of a post-commissioning sample from the Adopted Self-Laid Main.  However, to protect end-user service, service connection consent may be delayed if the WQ sample result is not available or indicates poor quality.</a:t>
            </a:r>
            <a:endParaRPr lang="en-GB" sz="1000">
              <a:cs typeface="Calibri"/>
            </a:endParaRPr>
          </a:p>
        </p:txBody>
      </p:sp>
      <p:sp>
        <p:nvSpPr>
          <p:cNvPr id="114" name="TextBox 113">
            <a:extLst>
              <a:ext uri="{FF2B5EF4-FFF2-40B4-BE49-F238E27FC236}">
                <a16:creationId xmlns:a16="http://schemas.microsoft.com/office/drawing/2014/main" id="{C2744CE3-0373-41FF-B1FF-A6611D4D2915}"/>
              </a:ext>
            </a:extLst>
          </p:cNvPr>
          <p:cNvSpPr txBox="1"/>
          <p:nvPr/>
        </p:nvSpPr>
        <p:spPr>
          <a:xfrm>
            <a:off x="10806388" y="9201090"/>
            <a:ext cx="1939477" cy="400110"/>
          </a:xfrm>
          <a:prstGeom prst="rect">
            <a:avLst/>
          </a:prstGeom>
          <a:noFill/>
        </p:spPr>
        <p:txBody>
          <a:bodyPr wrap="square" rtlCol="0">
            <a:spAutoFit/>
          </a:bodyPr>
          <a:lstStyle/>
          <a:p>
            <a:pPr algn="ctr"/>
            <a:r>
              <a:rPr lang="en-GB" sz="2000" b="1" i="1">
                <a:solidFill>
                  <a:srgbClr val="7030A0"/>
                </a:solidFill>
                <a:latin typeface="Abadi Extra Light" panose="020B0204020104020204" pitchFamily="34" charset="0"/>
              </a:rPr>
              <a:t> </a:t>
            </a:r>
            <a:r>
              <a:rPr lang="en-GB" sz="1200" b="1" i="1">
                <a:solidFill>
                  <a:srgbClr val="7030A0"/>
                </a:solidFill>
                <a:latin typeface="Abadi Extra Light" panose="020B0204020104020204" pitchFamily="34" charset="0"/>
              </a:rPr>
              <a:t>Appendix C - 11</a:t>
            </a:r>
            <a:endParaRPr lang="en-GB" sz="2000" b="1" i="1">
              <a:solidFill>
                <a:srgbClr val="7030A0"/>
              </a:solidFill>
              <a:latin typeface="Abadi Extra Light" panose="020B0204020104020204" pitchFamily="34" charset="0"/>
            </a:endParaRPr>
          </a:p>
        </p:txBody>
      </p:sp>
      <p:sp>
        <p:nvSpPr>
          <p:cNvPr id="115" name="TextBox 114">
            <a:extLst>
              <a:ext uri="{FF2B5EF4-FFF2-40B4-BE49-F238E27FC236}">
                <a16:creationId xmlns:a16="http://schemas.microsoft.com/office/drawing/2014/main" id="{6B8D00F8-B69F-46A5-9649-686D3CBCAB62}"/>
              </a:ext>
            </a:extLst>
          </p:cNvPr>
          <p:cNvSpPr txBox="1"/>
          <p:nvPr/>
        </p:nvSpPr>
        <p:spPr>
          <a:xfrm>
            <a:off x="10574476" y="370655"/>
            <a:ext cx="1939477" cy="400110"/>
          </a:xfrm>
          <a:prstGeom prst="rect">
            <a:avLst/>
          </a:prstGeom>
          <a:noFill/>
        </p:spPr>
        <p:txBody>
          <a:bodyPr wrap="square" rtlCol="0">
            <a:spAutoFit/>
          </a:bodyPr>
          <a:lstStyle/>
          <a:p>
            <a:pPr algn="ctr"/>
            <a:r>
              <a:rPr lang="en-GB" sz="2000" b="1" i="1" dirty="0">
                <a:solidFill>
                  <a:srgbClr val="7030A0"/>
                </a:solidFill>
                <a:latin typeface="Abadi Extra Light" panose="020B0204020104020204" pitchFamily="34" charset="0"/>
              </a:rPr>
              <a:t> </a:t>
            </a:r>
            <a:r>
              <a:rPr lang="en-GB" sz="1200" b="1" i="1" dirty="0">
                <a:solidFill>
                  <a:srgbClr val="7030A0"/>
                </a:solidFill>
                <a:latin typeface="Abadi Extra Light" panose="020B0204020104020204" pitchFamily="34" charset="0"/>
              </a:rPr>
              <a:t>Version: 1</a:t>
            </a:r>
            <a:endParaRPr lang="en-GB" sz="2000" b="1" i="1" dirty="0">
              <a:solidFill>
                <a:srgbClr val="7030A0"/>
              </a:solidFill>
              <a:latin typeface="Abadi Extra Light" panose="020B0204020104020204" pitchFamily="34" charset="0"/>
            </a:endParaRPr>
          </a:p>
        </p:txBody>
      </p:sp>
      <p:sp>
        <p:nvSpPr>
          <p:cNvPr id="117" name="TextBox 116">
            <a:extLst>
              <a:ext uri="{FF2B5EF4-FFF2-40B4-BE49-F238E27FC236}">
                <a16:creationId xmlns:a16="http://schemas.microsoft.com/office/drawing/2014/main" id="{79FB4E19-0922-4413-AD27-79E1A3327A06}"/>
              </a:ext>
            </a:extLst>
          </p:cNvPr>
          <p:cNvSpPr txBox="1"/>
          <p:nvPr/>
        </p:nvSpPr>
        <p:spPr>
          <a:xfrm>
            <a:off x="70305" y="9184276"/>
            <a:ext cx="1939477" cy="400110"/>
          </a:xfrm>
          <a:prstGeom prst="rect">
            <a:avLst/>
          </a:prstGeom>
          <a:noFill/>
        </p:spPr>
        <p:txBody>
          <a:bodyPr wrap="square" rtlCol="0">
            <a:spAutoFit/>
          </a:bodyPr>
          <a:lstStyle/>
          <a:p>
            <a:pPr algn="ctr"/>
            <a:r>
              <a:rPr lang="en-GB" sz="2000" dirty="0">
                <a:solidFill>
                  <a:srgbClr val="7030A0"/>
                </a:solidFill>
                <a:latin typeface="+mj-lt"/>
              </a:rPr>
              <a:t> </a:t>
            </a:r>
            <a:r>
              <a:rPr lang="en-GB" sz="1200" dirty="0">
                <a:solidFill>
                  <a:srgbClr val="7030A0"/>
                </a:solidFill>
                <a:latin typeface="+mj-lt"/>
              </a:rPr>
              <a:t>© Water UK </a:t>
            </a:r>
            <a:r>
              <a:rPr lang="en-GB" sz="1200" dirty="0">
                <a:solidFill>
                  <a:srgbClr val="7030A0"/>
                </a:solidFill>
              </a:rPr>
              <a:t>071019</a:t>
            </a:r>
            <a:endParaRPr lang="en-GB" sz="2000" dirty="0">
              <a:solidFill>
                <a:srgbClr val="7030A0"/>
              </a:solidFill>
              <a:latin typeface="+mj-lt"/>
            </a:endParaRPr>
          </a:p>
        </p:txBody>
      </p:sp>
    </p:spTree>
    <p:extLst>
      <p:ext uri="{BB962C8B-B14F-4D97-AF65-F5344CB8AC3E}">
        <p14:creationId xmlns:p14="http://schemas.microsoft.com/office/powerpoint/2010/main" val="1425864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Box 89">
            <a:extLst>
              <a:ext uri="{FF2B5EF4-FFF2-40B4-BE49-F238E27FC236}">
                <a16:creationId xmlns:a16="http://schemas.microsoft.com/office/drawing/2014/main" id="{2DCC5B25-2641-47A6-8A6A-CBDB61C3AB49}"/>
              </a:ext>
            </a:extLst>
          </p:cNvPr>
          <p:cNvSpPr txBox="1"/>
          <p:nvPr/>
        </p:nvSpPr>
        <p:spPr>
          <a:xfrm>
            <a:off x="573701" y="1624149"/>
            <a:ext cx="2081215" cy="6671442"/>
          </a:xfrm>
          <a:prstGeom prst="rect">
            <a:avLst/>
          </a:prstGeom>
          <a:noFill/>
          <a:ln w="12700">
            <a:solidFill>
              <a:schemeClr val="tx1">
                <a:lumMod val="50000"/>
                <a:lumOff val="50000"/>
              </a:schemeClr>
            </a:solidFill>
            <a:prstDash val="sysDash"/>
          </a:ln>
        </p:spPr>
        <p:txBody>
          <a:bodyPr wrap="square" lIns="44313" rIns="44313" rtlCol="0">
            <a:spAutoFit/>
          </a:bodyPr>
          <a:lstStyle/>
          <a:p>
            <a:pPr algn="ctr"/>
            <a:endParaRPr lang="en-GB" sz="1018"/>
          </a:p>
          <a:p>
            <a:pPr algn="ctr"/>
            <a:endParaRPr lang="en-GB" sz="1018"/>
          </a:p>
          <a:p>
            <a:pPr algn="ctr"/>
            <a:endParaRPr lang="en-GB" sz="1018"/>
          </a:p>
          <a:p>
            <a:pPr algn="ctr"/>
            <a:r>
              <a:rPr lang="en-GB" sz="1018"/>
              <a:t>Provide access for works</a:t>
            </a:r>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p:txBody>
      </p:sp>
      <p:sp>
        <p:nvSpPr>
          <p:cNvPr id="3" name="TextBox 2"/>
          <p:cNvSpPr txBox="1"/>
          <p:nvPr/>
        </p:nvSpPr>
        <p:spPr>
          <a:xfrm>
            <a:off x="4231750" y="890387"/>
            <a:ext cx="184731" cy="301173"/>
          </a:xfrm>
          <a:prstGeom prst="rect">
            <a:avLst/>
          </a:prstGeom>
          <a:noFill/>
        </p:spPr>
        <p:txBody>
          <a:bodyPr wrap="none" rtlCol="0">
            <a:spAutoFit/>
          </a:bodyPr>
          <a:lstStyle/>
          <a:p>
            <a:endParaRPr lang="en-GB" sz="1357" b="1"/>
          </a:p>
        </p:txBody>
      </p:sp>
      <p:sp>
        <p:nvSpPr>
          <p:cNvPr id="8" name="TextBox 7"/>
          <p:cNvSpPr txBox="1"/>
          <p:nvPr/>
        </p:nvSpPr>
        <p:spPr>
          <a:xfrm>
            <a:off x="3249303" y="1627342"/>
            <a:ext cx="4558923" cy="248979"/>
          </a:xfrm>
          <a:prstGeom prst="rect">
            <a:avLst/>
          </a:prstGeom>
          <a:noFill/>
          <a:ln w="12700">
            <a:noFill/>
          </a:ln>
        </p:spPr>
        <p:txBody>
          <a:bodyPr wrap="square" lIns="44313" rIns="44313" rtlCol="0" anchor="t">
            <a:spAutoFit/>
          </a:bodyPr>
          <a:lstStyle/>
          <a:p>
            <a:pPr algn="ctr"/>
            <a:r>
              <a:rPr lang="en-GB" sz="1000" i="1">
                <a:solidFill>
                  <a:schemeClr val="bg1">
                    <a:lumMod val="50000"/>
                  </a:schemeClr>
                </a:solidFill>
              </a:rPr>
              <a:t>Note – This procedure applies to each section of main that is brought into use</a:t>
            </a:r>
            <a:endParaRPr lang="en-GB" sz="1000" i="1">
              <a:solidFill>
                <a:schemeClr val="bg1">
                  <a:lumMod val="50000"/>
                </a:schemeClr>
              </a:solidFill>
              <a:cs typeface="Calibri"/>
            </a:endParaRPr>
          </a:p>
        </p:txBody>
      </p:sp>
      <p:cxnSp>
        <p:nvCxnSpPr>
          <p:cNvPr id="72" name="Straight Arrow Connector 71"/>
          <p:cNvCxnSpPr/>
          <p:nvPr/>
        </p:nvCxnSpPr>
        <p:spPr>
          <a:xfrm>
            <a:off x="6642013" y="2051964"/>
            <a:ext cx="1" cy="39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a:cxnSpLocks/>
          </p:cNvCxnSpPr>
          <p:nvPr/>
        </p:nvCxnSpPr>
        <p:spPr>
          <a:xfrm>
            <a:off x="4665352" y="2113144"/>
            <a:ext cx="1" cy="324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a:off x="3242085" y="1870620"/>
            <a:ext cx="4566145" cy="248979"/>
          </a:xfrm>
          <a:prstGeom prst="rect">
            <a:avLst/>
          </a:prstGeom>
          <a:solidFill>
            <a:schemeClr val="bg1"/>
          </a:solidFill>
          <a:ln w="12700">
            <a:noFill/>
          </a:ln>
        </p:spPr>
        <p:txBody>
          <a:bodyPr wrap="square" lIns="44313" rIns="44313" rtlCol="0">
            <a:spAutoFit/>
          </a:bodyPr>
          <a:lstStyle/>
          <a:p>
            <a:pPr algn="ctr"/>
            <a:r>
              <a:rPr lang="en-GB" sz="1018"/>
              <a:t>Mains Connected by SLP or Water Company (See Stage 5a, 5b, 5c)</a:t>
            </a:r>
          </a:p>
        </p:txBody>
      </p:sp>
      <p:sp>
        <p:nvSpPr>
          <p:cNvPr id="76" name="TextBox 75"/>
          <p:cNvSpPr txBox="1"/>
          <p:nvPr/>
        </p:nvSpPr>
        <p:spPr>
          <a:xfrm>
            <a:off x="5577129" y="3323464"/>
            <a:ext cx="2072796" cy="562270"/>
          </a:xfrm>
          <a:prstGeom prst="rect">
            <a:avLst/>
          </a:prstGeom>
          <a:noFill/>
          <a:ln w="28575">
            <a:solidFill>
              <a:srgbClr val="FF0000"/>
            </a:solidFill>
          </a:ln>
        </p:spPr>
        <p:txBody>
          <a:bodyPr wrap="square" lIns="44313" rIns="44313" rtlCol="0" anchor="t">
            <a:spAutoFit/>
          </a:bodyPr>
          <a:lstStyle/>
          <a:p>
            <a:pPr algn="just"/>
            <a:r>
              <a:rPr lang="en-GB" sz="1000"/>
              <a:t>Issue Declaration of Vesting in accordance with clause 11.1 of the WAA confirming date of Adoption.</a:t>
            </a:r>
            <a:endParaRPr lang="en-GB" sz="1000">
              <a:solidFill>
                <a:srgbClr val="FF0000"/>
              </a:solidFill>
            </a:endParaRPr>
          </a:p>
        </p:txBody>
      </p:sp>
      <p:sp>
        <p:nvSpPr>
          <p:cNvPr id="79" name="TextBox 78"/>
          <p:cNvSpPr txBox="1"/>
          <p:nvPr/>
        </p:nvSpPr>
        <p:spPr>
          <a:xfrm>
            <a:off x="3249303" y="2468319"/>
            <a:ext cx="1922592" cy="562270"/>
          </a:xfrm>
          <a:prstGeom prst="rect">
            <a:avLst/>
          </a:prstGeom>
          <a:noFill/>
          <a:ln w="28575">
            <a:solidFill>
              <a:srgbClr val="00B050"/>
            </a:solidFill>
          </a:ln>
        </p:spPr>
        <p:txBody>
          <a:bodyPr wrap="square" lIns="44313" rIns="44313" rtlCol="0">
            <a:spAutoFit/>
          </a:bodyPr>
          <a:lstStyle/>
          <a:p>
            <a:pPr algn="just"/>
            <a:r>
              <a:rPr lang="en-GB" sz="1018"/>
              <a:t>(For SLP design) Notify (and invoice) Fire and Rescue Authority in relation to connected hydrants</a:t>
            </a:r>
          </a:p>
        </p:txBody>
      </p:sp>
      <p:cxnSp>
        <p:nvCxnSpPr>
          <p:cNvPr id="87" name="Straight Arrow Connector 86"/>
          <p:cNvCxnSpPr/>
          <p:nvPr/>
        </p:nvCxnSpPr>
        <p:spPr>
          <a:xfrm flipH="1">
            <a:off x="6637733" y="3186982"/>
            <a:ext cx="2140"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4" name="TextBox 93"/>
          <p:cNvSpPr txBox="1"/>
          <p:nvPr/>
        </p:nvSpPr>
        <p:spPr>
          <a:xfrm>
            <a:off x="3242085" y="7549017"/>
            <a:ext cx="1915044" cy="553998"/>
          </a:xfrm>
          <a:prstGeom prst="rect">
            <a:avLst/>
          </a:prstGeom>
          <a:noFill/>
          <a:ln w="28575">
            <a:solidFill>
              <a:srgbClr val="00B050"/>
            </a:solidFill>
          </a:ln>
        </p:spPr>
        <p:txBody>
          <a:bodyPr wrap="square" lIns="44313" rIns="44313" rtlCol="0" anchor="t">
            <a:spAutoFit/>
          </a:bodyPr>
          <a:lstStyle/>
          <a:p>
            <a:pPr algn="ctr"/>
            <a:r>
              <a:rPr lang="en-GB" sz="1000"/>
              <a:t>Carry out Defect Corrections (which do not affect supplies)</a:t>
            </a:r>
            <a:endParaRPr lang="en-US" sz="1000"/>
          </a:p>
        </p:txBody>
      </p:sp>
      <p:sp>
        <p:nvSpPr>
          <p:cNvPr id="95" name="TextBox 94"/>
          <p:cNvSpPr txBox="1"/>
          <p:nvPr/>
        </p:nvSpPr>
        <p:spPr>
          <a:xfrm>
            <a:off x="5586764" y="7582607"/>
            <a:ext cx="2089919" cy="553998"/>
          </a:xfrm>
          <a:prstGeom prst="rect">
            <a:avLst/>
          </a:prstGeom>
          <a:noFill/>
          <a:ln w="28575">
            <a:solidFill>
              <a:srgbClr val="FF0000"/>
            </a:solidFill>
          </a:ln>
        </p:spPr>
        <p:txBody>
          <a:bodyPr wrap="square" lIns="44313" rIns="44313" rtlCol="0" anchor="t">
            <a:spAutoFit/>
          </a:bodyPr>
          <a:lstStyle/>
          <a:p>
            <a:pPr algn="ctr"/>
            <a:r>
              <a:rPr lang="en-GB" sz="1000"/>
              <a:t>Carry out Defect Corrections (which affect supplies) and invoice Developer / SLP</a:t>
            </a:r>
            <a:endParaRPr lang="en-US" sz="1000"/>
          </a:p>
        </p:txBody>
      </p:sp>
      <p:cxnSp>
        <p:nvCxnSpPr>
          <p:cNvPr id="96" name="Straight Connector 95"/>
          <p:cNvCxnSpPr/>
          <p:nvPr/>
        </p:nvCxnSpPr>
        <p:spPr>
          <a:xfrm>
            <a:off x="2371277" y="7028387"/>
            <a:ext cx="3708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a:cxnSpLocks/>
          </p:cNvCxnSpPr>
          <p:nvPr/>
        </p:nvCxnSpPr>
        <p:spPr>
          <a:xfrm flipH="1">
            <a:off x="6640193" y="7218124"/>
            <a:ext cx="0" cy="324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8" name="TextBox 97"/>
          <p:cNvSpPr txBox="1"/>
          <p:nvPr/>
        </p:nvSpPr>
        <p:spPr>
          <a:xfrm>
            <a:off x="3242085" y="6824897"/>
            <a:ext cx="4566139" cy="400110"/>
          </a:xfrm>
          <a:prstGeom prst="rect">
            <a:avLst/>
          </a:prstGeom>
          <a:solidFill>
            <a:schemeClr val="bg1"/>
          </a:solidFill>
          <a:ln w="28575">
            <a:noFill/>
          </a:ln>
        </p:spPr>
        <p:txBody>
          <a:bodyPr wrap="square" lIns="44313" rIns="44313" rtlCol="0" anchor="t">
            <a:spAutoFit/>
          </a:bodyPr>
          <a:lstStyle/>
          <a:p>
            <a:pPr algn="just"/>
            <a:r>
              <a:rPr lang="en-GB" sz="1000"/>
              <a:t>At appropriate points during the Defect Correction Period, visit Site and provide the SLP and Developer with a schedule of  any necessary Defect Correction work.</a:t>
            </a:r>
            <a:endParaRPr lang="en-GB" sz="1000">
              <a:cs typeface="Calibri"/>
            </a:endParaRPr>
          </a:p>
        </p:txBody>
      </p:sp>
      <p:cxnSp>
        <p:nvCxnSpPr>
          <p:cNvPr id="99" name="Straight Arrow Connector 98"/>
          <p:cNvCxnSpPr>
            <a:cxnSpLocks/>
          </p:cNvCxnSpPr>
          <p:nvPr/>
        </p:nvCxnSpPr>
        <p:spPr>
          <a:xfrm>
            <a:off x="4844497" y="7230521"/>
            <a:ext cx="0" cy="28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0" name="TextBox 99"/>
          <p:cNvSpPr txBox="1"/>
          <p:nvPr/>
        </p:nvSpPr>
        <p:spPr>
          <a:xfrm>
            <a:off x="6043404" y="8441629"/>
            <a:ext cx="1636443" cy="562270"/>
          </a:xfrm>
          <a:prstGeom prst="rect">
            <a:avLst/>
          </a:prstGeom>
          <a:solidFill>
            <a:schemeClr val="bg1"/>
          </a:solidFill>
          <a:ln w="28575">
            <a:solidFill>
              <a:srgbClr val="FF0000"/>
            </a:solidFill>
          </a:ln>
        </p:spPr>
        <p:txBody>
          <a:bodyPr wrap="square" lIns="44313" rIns="44313" rtlCol="0">
            <a:spAutoFit/>
          </a:bodyPr>
          <a:lstStyle/>
          <a:p>
            <a:pPr algn="ctr"/>
            <a:r>
              <a:rPr lang="en-GB" sz="1018"/>
              <a:t>Arrange repair of any failures, defects, or damage to vested apparatus</a:t>
            </a:r>
          </a:p>
        </p:txBody>
      </p:sp>
      <p:cxnSp>
        <p:nvCxnSpPr>
          <p:cNvPr id="29" name="Straight Connector 28"/>
          <p:cNvCxnSpPr/>
          <p:nvPr/>
        </p:nvCxnSpPr>
        <p:spPr>
          <a:xfrm>
            <a:off x="3731612" y="6147726"/>
            <a:ext cx="4579034" cy="0"/>
          </a:xfrm>
          <a:prstGeom prst="line">
            <a:avLst/>
          </a:prstGeom>
          <a:ln w="15875">
            <a:solidFill>
              <a:schemeClr val="tx1"/>
            </a:solidFill>
            <a:prstDash val="lgDashDotDot"/>
          </a:ln>
        </p:spPr>
        <p:style>
          <a:lnRef idx="1">
            <a:schemeClr val="accent1"/>
          </a:lnRef>
          <a:fillRef idx="0">
            <a:schemeClr val="accent1"/>
          </a:fillRef>
          <a:effectRef idx="0">
            <a:schemeClr val="accent1"/>
          </a:effectRef>
          <a:fontRef idx="minor">
            <a:schemeClr val="tx1"/>
          </a:fontRef>
        </p:style>
      </p:cxnSp>
      <p:sp>
        <p:nvSpPr>
          <p:cNvPr id="47" name="Rectangle: Rounded Corners 46">
            <a:extLst>
              <a:ext uri="{FF2B5EF4-FFF2-40B4-BE49-F238E27FC236}">
                <a16:creationId xmlns:a16="http://schemas.microsoft.com/office/drawing/2014/main" id="{D427E9FA-7C80-4A76-BED3-64E3D8203677}"/>
              </a:ext>
            </a:extLst>
          </p:cNvPr>
          <p:cNvSpPr/>
          <p:nvPr/>
        </p:nvSpPr>
        <p:spPr>
          <a:xfrm>
            <a:off x="460800" y="370655"/>
            <a:ext cx="11880000" cy="8856000"/>
          </a:xfrm>
          <a:prstGeom prst="roundRect">
            <a:avLst>
              <a:gd name="adj" fmla="val 252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TextBox 47">
            <a:extLst>
              <a:ext uri="{FF2B5EF4-FFF2-40B4-BE49-F238E27FC236}">
                <a16:creationId xmlns:a16="http://schemas.microsoft.com/office/drawing/2014/main" id="{B88C6072-4CBA-41C4-A4BC-A8F26332C34B}"/>
              </a:ext>
            </a:extLst>
          </p:cNvPr>
          <p:cNvSpPr txBox="1"/>
          <p:nvPr/>
        </p:nvSpPr>
        <p:spPr>
          <a:xfrm>
            <a:off x="584505" y="460958"/>
            <a:ext cx="5101909" cy="400110"/>
          </a:xfrm>
          <a:prstGeom prst="rect">
            <a:avLst/>
          </a:prstGeom>
          <a:noFill/>
        </p:spPr>
        <p:txBody>
          <a:bodyPr wrap="none" rtlCol="0">
            <a:spAutoFit/>
          </a:bodyPr>
          <a:lstStyle/>
          <a:p>
            <a:r>
              <a:rPr lang="en-GB" sz="2000" b="1">
                <a:solidFill>
                  <a:srgbClr val="7030A0"/>
                </a:solidFill>
              </a:rPr>
              <a:t>Stage 6:  Adopt New Main and Correct Defects</a:t>
            </a:r>
          </a:p>
        </p:txBody>
      </p:sp>
      <p:sp>
        <p:nvSpPr>
          <p:cNvPr id="53" name="TextBox 52">
            <a:extLst>
              <a:ext uri="{FF2B5EF4-FFF2-40B4-BE49-F238E27FC236}">
                <a16:creationId xmlns:a16="http://schemas.microsoft.com/office/drawing/2014/main" id="{64EEA731-F2C7-4D61-8554-6107657B6AE3}"/>
              </a:ext>
            </a:extLst>
          </p:cNvPr>
          <p:cNvSpPr txBox="1"/>
          <p:nvPr/>
        </p:nvSpPr>
        <p:spPr>
          <a:xfrm>
            <a:off x="637646" y="7582607"/>
            <a:ext cx="1949514" cy="402867"/>
          </a:xfrm>
          <a:prstGeom prst="rect">
            <a:avLst/>
          </a:prstGeom>
          <a:noFill/>
          <a:ln w="28575">
            <a:solidFill>
              <a:srgbClr val="00B050"/>
            </a:solidFill>
          </a:ln>
        </p:spPr>
        <p:txBody>
          <a:bodyPr wrap="square" lIns="44313" rIns="44313" rtlCol="0" anchor="t">
            <a:spAutoFit/>
          </a:bodyPr>
          <a:lstStyle/>
          <a:p>
            <a:pPr algn="ctr"/>
            <a:r>
              <a:rPr lang="en-GB" sz="1000"/>
              <a:t>Carry out Defect Corrections</a:t>
            </a:r>
            <a:endParaRPr lang="en-GB" sz="1000">
              <a:cs typeface="Calibri"/>
            </a:endParaRPr>
          </a:p>
          <a:p>
            <a:pPr algn="ctr"/>
            <a:r>
              <a:rPr lang="en-GB" sz="1018"/>
              <a:t>(which do not affect supplies)</a:t>
            </a:r>
          </a:p>
        </p:txBody>
      </p:sp>
      <p:cxnSp>
        <p:nvCxnSpPr>
          <p:cNvPr id="54" name="Straight Arrow Connector 53">
            <a:extLst>
              <a:ext uri="{FF2B5EF4-FFF2-40B4-BE49-F238E27FC236}">
                <a16:creationId xmlns:a16="http://schemas.microsoft.com/office/drawing/2014/main" id="{2C7E9CBC-1C00-4062-9220-B471AD7F52E5}"/>
              </a:ext>
            </a:extLst>
          </p:cNvPr>
          <p:cNvCxnSpPr/>
          <p:nvPr/>
        </p:nvCxnSpPr>
        <p:spPr>
          <a:xfrm>
            <a:off x="2372841" y="7018389"/>
            <a:ext cx="0" cy="54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75BA45C4-096E-4019-8529-EA6FA6EBE6FF}"/>
              </a:ext>
            </a:extLst>
          </p:cNvPr>
          <p:cNvCxnSpPr/>
          <p:nvPr/>
        </p:nvCxnSpPr>
        <p:spPr>
          <a:xfrm>
            <a:off x="3753887" y="8310616"/>
            <a:ext cx="4579034" cy="0"/>
          </a:xfrm>
          <a:prstGeom prst="line">
            <a:avLst/>
          </a:prstGeom>
          <a:ln w="15875">
            <a:solidFill>
              <a:schemeClr val="tx1"/>
            </a:solidFill>
            <a:prstDash val="lgDashDotDot"/>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AE18E907-D581-4E4D-A426-A8775519B08B}"/>
              </a:ext>
            </a:extLst>
          </p:cNvPr>
          <p:cNvCxnSpPr/>
          <p:nvPr/>
        </p:nvCxnSpPr>
        <p:spPr>
          <a:xfrm flipH="1">
            <a:off x="6637733" y="3803745"/>
            <a:ext cx="4280" cy="72184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678012CB-D777-4CC4-BE51-67DAC335109A}"/>
              </a:ext>
            </a:extLst>
          </p:cNvPr>
          <p:cNvSpPr txBox="1"/>
          <p:nvPr/>
        </p:nvSpPr>
        <p:spPr>
          <a:xfrm>
            <a:off x="5586130" y="2295708"/>
            <a:ext cx="2081358" cy="875561"/>
          </a:xfrm>
          <a:prstGeom prst="rect">
            <a:avLst/>
          </a:prstGeom>
          <a:noFill/>
          <a:ln w="28575">
            <a:solidFill>
              <a:srgbClr val="FF0000"/>
            </a:solidFill>
          </a:ln>
        </p:spPr>
        <p:txBody>
          <a:bodyPr wrap="square" lIns="44313" rIns="44313" rtlCol="0">
            <a:spAutoFit/>
          </a:bodyPr>
          <a:lstStyle/>
          <a:p>
            <a:pPr algn="just"/>
            <a:r>
              <a:rPr lang="en-GB" sz="1018"/>
              <a:t>Once each main or section of it has been connected in accordance with clause 10.2 of the MWAA, issue a Declaration of Vesting (see note 6.1).Defect Correction Period starts.</a:t>
            </a:r>
          </a:p>
        </p:txBody>
      </p:sp>
      <p:sp>
        <p:nvSpPr>
          <p:cNvPr id="44" name="TextBox 43">
            <a:extLst>
              <a:ext uri="{FF2B5EF4-FFF2-40B4-BE49-F238E27FC236}">
                <a16:creationId xmlns:a16="http://schemas.microsoft.com/office/drawing/2014/main" id="{C1332E3E-66A3-4A27-B061-CB53DBE78D3D}"/>
              </a:ext>
            </a:extLst>
          </p:cNvPr>
          <p:cNvSpPr txBox="1"/>
          <p:nvPr/>
        </p:nvSpPr>
        <p:spPr>
          <a:xfrm>
            <a:off x="637646" y="8441629"/>
            <a:ext cx="4520420" cy="246221"/>
          </a:xfrm>
          <a:prstGeom prst="rect">
            <a:avLst/>
          </a:prstGeom>
          <a:solidFill>
            <a:schemeClr val="bg1"/>
          </a:solidFill>
          <a:ln w="28575">
            <a:solidFill>
              <a:srgbClr val="00B050"/>
            </a:solidFill>
          </a:ln>
        </p:spPr>
        <p:txBody>
          <a:bodyPr wrap="square" lIns="44313" rIns="44313" rtlCol="0" anchor="t">
            <a:spAutoFit/>
          </a:bodyPr>
          <a:lstStyle/>
          <a:p>
            <a:pPr algn="ctr"/>
            <a:r>
              <a:rPr lang="en-GB" sz="1000"/>
              <a:t>Notify Water Company should accidental damage occur to Adopted Self-Laid Main</a:t>
            </a:r>
          </a:p>
        </p:txBody>
      </p:sp>
      <p:sp>
        <p:nvSpPr>
          <p:cNvPr id="62" name="TextBox 61">
            <a:extLst>
              <a:ext uri="{FF2B5EF4-FFF2-40B4-BE49-F238E27FC236}">
                <a16:creationId xmlns:a16="http://schemas.microsoft.com/office/drawing/2014/main" id="{637F7311-BADD-4168-AE9A-4742136C6D3F}"/>
              </a:ext>
            </a:extLst>
          </p:cNvPr>
          <p:cNvSpPr txBox="1"/>
          <p:nvPr/>
        </p:nvSpPr>
        <p:spPr>
          <a:xfrm>
            <a:off x="644862" y="2474356"/>
            <a:ext cx="1949515" cy="718915"/>
          </a:xfrm>
          <a:prstGeom prst="rect">
            <a:avLst/>
          </a:prstGeom>
          <a:noFill/>
          <a:ln w="28575">
            <a:solidFill>
              <a:srgbClr val="00B050"/>
            </a:solidFill>
          </a:ln>
        </p:spPr>
        <p:txBody>
          <a:bodyPr wrap="square" lIns="44313" rIns="44313" rtlCol="0">
            <a:spAutoFit/>
          </a:bodyPr>
          <a:lstStyle/>
          <a:p>
            <a:pPr algn="just"/>
            <a:r>
              <a:rPr lang="en-GB" sz="1018"/>
              <a:t>Ensure final cover levels are achieved / maintained throughout any remaining landscaping or carriageway works.</a:t>
            </a:r>
          </a:p>
        </p:txBody>
      </p:sp>
      <p:sp>
        <p:nvSpPr>
          <p:cNvPr id="64" name="TextBox 63">
            <a:extLst>
              <a:ext uri="{FF2B5EF4-FFF2-40B4-BE49-F238E27FC236}">
                <a16:creationId xmlns:a16="http://schemas.microsoft.com/office/drawing/2014/main" id="{32C42CBE-A26B-422D-8FD5-4F7A2471D313}"/>
              </a:ext>
            </a:extLst>
          </p:cNvPr>
          <p:cNvSpPr txBox="1"/>
          <p:nvPr/>
        </p:nvSpPr>
        <p:spPr>
          <a:xfrm>
            <a:off x="5514091" y="4523731"/>
            <a:ext cx="2449254" cy="718915"/>
          </a:xfrm>
          <a:prstGeom prst="rect">
            <a:avLst/>
          </a:prstGeom>
          <a:noFill/>
          <a:ln w="28575">
            <a:solidFill>
              <a:srgbClr val="FF0000"/>
            </a:solidFill>
          </a:ln>
        </p:spPr>
        <p:txBody>
          <a:bodyPr wrap="square" lIns="44313" rIns="44313" rtlCol="0" anchor="t">
            <a:spAutoFit/>
          </a:bodyPr>
          <a:lstStyle/>
          <a:p>
            <a:pPr algn="just"/>
            <a:r>
              <a:rPr lang="en-GB" sz="1000"/>
              <a:t>Take responsibility for the operation and maintenance of the asset and update Water Company asset database records (see note 6.2)</a:t>
            </a:r>
            <a:endParaRPr lang="en-GB" sz="1000">
              <a:cs typeface="Calibri"/>
            </a:endParaRPr>
          </a:p>
        </p:txBody>
      </p:sp>
      <p:sp>
        <p:nvSpPr>
          <p:cNvPr id="2" name="Rectangle 1">
            <a:extLst>
              <a:ext uri="{FF2B5EF4-FFF2-40B4-BE49-F238E27FC236}">
                <a16:creationId xmlns:a16="http://schemas.microsoft.com/office/drawing/2014/main" id="{DBFE1B4E-CE61-4E37-A47B-636C1A8BA27D}"/>
              </a:ext>
            </a:extLst>
          </p:cNvPr>
          <p:cNvSpPr/>
          <p:nvPr/>
        </p:nvSpPr>
        <p:spPr>
          <a:xfrm>
            <a:off x="5514091" y="2285338"/>
            <a:ext cx="2230575" cy="1611747"/>
          </a:xfrm>
          <a:prstGeom prst="rect">
            <a:avLst/>
          </a:prstGeom>
          <a:noFill/>
          <a:ln>
            <a:solidFill>
              <a:srgbClr val="66663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a:extLst>
              <a:ext uri="{FF2B5EF4-FFF2-40B4-BE49-F238E27FC236}">
                <a16:creationId xmlns:a16="http://schemas.microsoft.com/office/drawing/2014/main" id="{37873D26-6512-4CEB-8D59-94FEC9ED9663}"/>
              </a:ext>
            </a:extLst>
          </p:cNvPr>
          <p:cNvSpPr txBox="1"/>
          <p:nvPr/>
        </p:nvSpPr>
        <p:spPr>
          <a:xfrm>
            <a:off x="3242085" y="3326251"/>
            <a:ext cx="1934593" cy="405624"/>
          </a:xfrm>
          <a:prstGeom prst="rect">
            <a:avLst/>
          </a:prstGeom>
          <a:noFill/>
          <a:ln w="28575">
            <a:solidFill>
              <a:srgbClr val="00B050"/>
            </a:solidFill>
          </a:ln>
        </p:spPr>
        <p:txBody>
          <a:bodyPr wrap="square" lIns="44313" rIns="44313" rtlCol="0">
            <a:spAutoFit/>
          </a:bodyPr>
          <a:lstStyle/>
          <a:p>
            <a:pPr algn="just"/>
            <a:r>
              <a:rPr lang="en-GB" sz="1018"/>
              <a:t>Await vesting certificate, before making service connections.  </a:t>
            </a:r>
          </a:p>
        </p:txBody>
      </p:sp>
      <p:sp>
        <p:nvSpPr>
          <p:cNvPr id="102" name="TextBox 101">
            <a:extLst>
              <a:ext uri="{FF2B5EF4-FFF2-40B4-BE49-F238E27FC236}">
                <a16:creationId xmlns:a16="http://schemas.microsoft.com/office/drawing/2014/main" id="{595E7009-EAFE-4C1C-9C9D-785979DD7C76}"/>
              </a:ext>
            </a:extLst>
          </p:cNvPr>
          <p:cNvSpPr txBox="1"/>
          <p:nvPr/>
        </p:nvSpPr>
        <p:spPr>
          <a:xfrm>
            <a:off x="4231752" y="323119"/>
            <a:ext cx="184731" cy="301173"/>
          </a:xfrm>
          <a:prstGeom prst="rect">
            <a:avLst/>
          </a:prstGeom>
          <a:noFill/>
        </p:spPr>
        <p:txBody>
          <a:bodyPr wrap="none" rtlCol="0">
            <a:spAutoFit/>
          </a:bodyPr>
          <a:lstStyle/>
          <a:p>
            <a:endParaRPr lang="en-GB" sz="1357" b="1"/>
          </a:p>
        </p:txBody>
      </p:sp>
      <p:sp>
        <p:nvSpPr>
          <p:cNvPr id="103" name="TextBox 102">
            <a:extLst>
              <a:ext uri="{FF2B5EF4-FFF2-40B4-BE49-F238E27FC236}">
                <a16:creationId xmlns:a16="http://schemas.microsoft.com/office/drawing/2014/main" id="{ED675CD4-56C2-434E-8AAF-4D5B8FE92614}"/>
              </a:ext>
            </a:extLst>
          </p:cNvPr>
          <p:cNvSpPr txBox="1"/>
          <p:nvPr/>
        </p:nvSpPr>
        <p:spPr>
          <a:xfrm>
            <a:off x="4231752" y="323119"/>
            <a:ext cx="184731" cy="301173"/>
          </a:xfrm>
          <a:prstGeom prst="rect">
            <a:avLst/>
          </a:prstGeom>
          <a:noFill/>
        </p:spPr>
        <p:txBody>
          <a:bodyPr wrap="none" rtlCol="0">
            <a:spAutoFit/>
          </a:bodyPr>
          <a:lstStyle/>
          <a:p>
            <a:endParaRPr lang="en-GB" sz="1357" b="1"/>
          </a:p>
        </p:txBody>
      </p:sp>
      <p:sp>
        <p:nvSpPr>
          <p:cNvPr id="105" name="TextBox 104">
            <a:extLst>
              <a:ext uri="{FF2B5EF4-FFF2-40B4-BE49-F238E27FC236}">
                <a16:creationId xmlns:a16="http://schemas.microsoft.com/office/drawing/2014/main" id="{70314ECA-E6B0-4AFF-8B92-D39CC6ADA429}"/>
              </a:ext>
            </a:extLst>
          </p:cNvPr>
          <p:cNvSpPr txBox="1"/>
          <p:nvPr/>
        </p:nvSpPr>
        <p:spPr>
          <a:xfrm>
            <a:off x="3715284" y="323119"/>
            <a:ext cx="184731" cy="301173"/>
          </a:xfrm>
          <a:prstGeom prst="rect">
            <a:avLst/>
          </a:prstGeom>
          <a:noFill/>
        </p:spPr>
        <p:txBody>
          <a:bodyPr wrap="none" rtlCol="0">
            <a:spAutoFit/>
          </a:bodyPr>
          <a:lstStyle/>
          <a:p>
            <a:endParaRPr lang="en-GB" sz="1357" b="1"/>
          </a:p>
        </p:txBody>
      </p:sp>
      <p:sp>
        <p:nvSpPr>
          <p:cNvPr id="106" name="TextBox 105">
            <a:extLst>
              <a:ext uri="{FF2B5EF4-FFF2-40B4-BE49-F238E27FC236}">
                <a16:creationId xmlns:a16="http://schemas.microsoft.com/office/drawing/2014/main" id="{47A85B1C-53C6-458D-9E47-82A52D4761D1}"/>
              </a:ext>
            </a:extLst>
          </p:cNvPr>
          <p:cNvSpPr txBox="1"/>
          <p:nvPr/>
        </p:nvSpPr>
        <p:spPr>
          <a:xfrm>
            <a:off x="3342663" y="647349"/>
            <a:ext cx="184731" cy="301173"/>
          </a:xfrm>
          <a:prstGeom prst="rect">
            <a:avLst/>
          </a:prstGeom>
          <a:noFill/>
        </p:spPr>
        <p:txBody>
          <a:bodyPr wrap="none" rtlCol="0">
            <a:spAutoFit/>
          </a:bodyPr>
          <a:lstStyle/>
          <a:p>
            <a:endParaRPr lang="en-GB" sz="1357" b="1"/>
          </a:p>
        </p:txBody>
      </p:sp>
      <p:sp>
        <p:nvSpPr>
          <p:cNvPr id="107" name="TextBox 106">
            <a:extLst>
              <a:ext uri="{FF2B5EF4-FFF2-40B4-BE49-F238E27FC236}">
                <a16:creationId xmlns:a16="http://schemas.microsoft.com/office/drawing/2014/main" id="{F0237C6C-3501-4905-B0B7-9FD16FC876B4}"/>
              </a:ext>
            </a:extLst>
          </p:cNvPr>
          <p:cNvSpPr txBox="1"/>
          <p:nvPr/>
        </p:nvSpPr>
        <p:spPr>
          <a:xfrm>
            <a:off x="5589357" y="943467"/>
            <a:ext cx="1698672" cy="510011"/>
          </a:xfrm>
          <a:prstGeom prst="rect">
            <a:avLst/>
          </a:prstGeom>
          <a:noFill/>
          <a:ln w="25400">
            <a:solidFill>
              <a:schemeClr val="tx1"/>
            </a:solidFill>
          </a:ln>
        </p:spPr>
        <p:txBody>
          <a:bodyPr wrap="square" rtlCol="0">
            <a:spAutoFit/>
          </a:bodyPr>
          <a:lstStyle/>
          <a:p>
            <a:pPr algn="ctr"/>
            <a:r>
              <a:rPr lang="en-GB" sz="1357"/>
              <a:t>Water Company</a:t>
            </a:r>
          </a:p>
          <a:p>
            <a:pPr algn="ctr"/>
            <a:r>
              <a:rPr lang="en-GB" sz="1357"/>
              <a:t>(NAV or Regional)</a:t>
            </a:r>
          </a:p>
        </p:txBody>
      </p:sp>
      <p:sp>
        <p:nvSpPr>
          <p:cNvPr id="108" name="TextBox 107">
            <a:extLst>
              <a:ext uri="{FF2B5EF4-FFF2-40B4-BE49-F238E27FC236}">
                <a16:creationId xmlns:a16="http://schemas.microsoft.com/office/drawing/2014/main" id="{3000F5C2-928C-446A-BDE2-45298BAB2DA3}"/>
              </a:ext>
            </a:extLst>
          </p:cNvPr>
          <p:cNvSpPr txBox="1"/>
          <p:nvPr/>
        </p:nvSpPr>
        <p:spPr>
          <a:xfrm>
            <a:off x="637645" y="952531"/>
            <a:ext cx="1820615" cy="301173"/>
          </a:xfrm>
          <a:prstGeom prst="rect">
            <a:avLst/>
          </a:prstGeom>
          <a:noFill/>
          <a:ln w="25400">
            <a:solidFill>
              <a:schemeClr val="tx1"/>
            </a:solidFill>
          </a:ln>
        </p:spPr>
        <p:txBody>
          <a:bodyPr wrap="square" rtlCol="0">
            <a:spAutoFit/>
          </a:bodyPr>
          <a:lstStyle/>
          <a:p>
            <a:pPr algn="ctr"/>
            <a:r>
              <a:rPr lang="en-GB" sz="1357"/>
              <a:t>Unaccredited Activity</a:t>
            </a:r>
          </a:p>
        </p:txBody>
      </p:sp>
      <p:sp>
        <p:nvSpPr>
          <p:cNvPr id="109" name="TextBox 108">
            <a:extLst>
              <a:ext uri="{FF2B5EF4-FFF2-40B4-BE49-F238E27FC236}">
                <a16:creationId xmlns:a16="http://schemas.microsoft.com/office/drawing/2014/main" id="{80F98682-69BD-4B4E-BA56-F6F73CA68E25}"/>
              </a:ext>
            </a:extLst>
          </p:cNvPr>
          <p:cNvSpPr txBox="1"/>
          <p:nvPr/>
        </p:nvSpPr>
        <p:spPr>
          <a:xfrm>
            <a:off x="3242085" y="938471"/>
            <a:ext cx="1922593" cy="510011"/>
          </a:xfrm>
          <a:prstGeom prst="rect">
            <a:avLst/>
          </a:prstGeom>
          <a:noFill/>
          <a:ln w="25400">
            <a:solidFill>
              <a:schemeClr val="tx1"/>
            </a:solidFill>
          </a:ln>
        </p:spPr>
        <p:txBody>
          <a:bodyPr wrap="square" rtlCol="0">
            <a:spAutoFit/>
          </a:bodyPr>
          <a:lstStyle/>
          <a:p>
            <a:pPr algn="ctr"/>
            <a:r>
              <a:rPr lang="en-GB" sz="1357"/>
              <a:t>Accredited Activity</a:t>
            </a:r>
          </a:p>
          <a:p>
            <a:pPr algn="ctr"/>
            <a:r>
              <a:rPr lang="en-GB" sz="1357"/>
              <a:t>(SLP)</a:t>
            </a:r>
          </a:p>
        </p:txBody>
      </p:sp>
      <p:sp>
        <p:nvSpPr>
          <p:cNvPr id="112" name="TextBox 111">
            <a:extLst>
              <a:ext uri="{FF2B5EF4-FFF2-40B4-BE49-F238E27FC236}">
                <a16:creationId xmlns:a16="http://schemas.microsoft.com/office/drawing/2014/main" id="{175E0C55-A7DD-47AF-A2BD-F681B5BF8987}"/>
              </a:ext>
            </a:extLst>
          </p:cNvPr>
          <p:cNvSpPr txBox="1"/>
          <p:nvPr/>
        </p:nvSpPr>
        <p:spPr>
          <a:xfrm>
            <a:off x="8161267" y="943465"/>
            <a:ext cx="2690763" cy="310239"/>
          </a:xfrm>
          <a:prstGeom prst="rect">
            <a:avLst/>
          </a:prstGeom>
          <a:noFill/>
          <a:ln w="25400">
            <a:solidFill>
              <a:schemeClr val="tx1"/>
            </a:solidFill>
          </a:ln>
        </p:spPr>
        <p:txBody>
          <a:bodyPr wrap="square" rtlCol="0">
            <a:spAutoFit/>
          </a:bodyPr>
          <a:lstStyle/>
          <a:p>
            <a:pPr algn="ctr"/>
            <a:r>
              <a:rPr lang="en-GB" sz="1357"/>
              <a:t>Comments &amp; Service Standard</a:t>
            </a:r>
          </a:p>
        </p:txBody>
      </p:sp>
      <p:cxnSp>
        <p:nvCxnSpPr>
          <p:cNvPr id="115" name="Straight Connector 114">
            <a:extLst>
              <a:ext uri="{FF2B5EF4-FFF2-40B4-BE49-F238E27FC236}">
                <a16:creationId xmlns:a16="http://schemas.microsoft.com/office/drawing/2014/main" id="{B2BEB14B-AF51-4DD0-966D-D4451C8D9407}"/>
              </a:ext>
            </a:extLst>
          </p:cNvPr>
          <p:cNvCxnSpPr/>
          <p:nvPr/>
        </p:nvCxnSpPr>
        <p:spPr>
          <a:xfrm>
            <a:off x="5410391" y="1091563"/>
            <a:ext cx="0" cy="748800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63826F7D-04D6-4C33-B55B-9F6AC1FB371A}"/>
              </a:ext>
            </a:extLst>
          </p:cNvPr>
          <p:cNvCxnSpPr>
            <a:cxnSpLocks/>
          </p:cNvCxnSpPr>
          <p:nvPr/>
        </p:nvCxnSpPr>
        <p:spPr>
          <a:xfrm flipH="1">
            <a:off x="5180362" y="3576771"/>
            <a:ext cx="396000"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26" name="TextBox 125">
            <a:extLst>
              <a:ext uri="{FF2B5EF4-FFF2-40B4-BE49-F238E27FC236}">
                <a16:creationId xmlns:a16="http://schemas.microsoft.com/office/drawing/2014/main" id="{36322D34-A347-4642-B721-F86E0112F251}"/>
              </a:ext>
            </a:extLst>
          </p:cNvPr>
          <p:cNvSpPr txBox="1"/>
          <p:nvPr/>
        </p:nvSpPr>
        <p:spPr>
          <a:xfrm>
            <a:off x="9050885" y="1926078"/>
            <a:ext cx="2997927" cy="3785652"/>
          </a:xfrm>
          <a:prstGeom prst="rect">
            <a:avLst/>
          </a:prstGeom>
          <a:solidFill>
            <a:schemeClr val="bg1"/>
          </a:solidFill>
          <a:ln w="12700">
            <a:noFill/>
          </a:ln>
        </p:spPr>
        <p:txBody>
          <a:bodyPr wrap="square" lIns="44313" rIns="44313" rtlCol="0" anchor="t">
            <a:spAutoFit/>
          </a:bodyPr>
          <a:lstStyle/>
          <a:p>
            <a:r>
              <a:rPr lang="en-GB" sz="1000" b="1"/>
              <a:t>Note 6.1:  </a:t>
            </a:r>
          </a:p>
          <a:p>
            <a:pPr algn="just"/>
            <a:r>
              <a:rPr lang="en-GB" sz="1000"/>
              <a:t>The adoption process transfers legal ownership of the newly constructed asset(s) to a Water Company in under section 51(a) of the Water Industry Act 1991. Evidence of the legal transfer is provided when he Water Company issues a Declaration of Vesting document to the SLP/Developer once the conditions of the MWAA have been met. </a:t>
            </a:r>
            <a:endParaRPr lang="en-GB" sz="1000" strike="sngStrike">
              <a:cs typeface="Calibri"/>
            </a:endParaRPr>
          </a:p>
          <a:p>
            <a:pPr algn="just"/>
            <a:endParaRPr lang="en-GB" sz="1000"/>
          </a:p>
          <a:p>
            <a:pPr algn="just"/>
            <a:r>
              <a:rPr lang="en-GB" sz="1000"/>
              <a:t>Service connections can only be made to an Adopted Self-Laid Main. As such, work to make service connections follows the provision of the Declaration of Vesting.</a:t>
            </a:r>
          </a:p>
          <a:p>
            <a:pPr algn="just"/>
            <a:endParaRPr lang="en-GB" sz="1000"/>
          </a:p>
          <a:p>
            <a:pPr algn="just"/>
            <a:r>
              <a:rPr lang="en-GB" sz="1000" b="1"/>
              <a:t>Note 6.2:  </a:t>
            </a:r>
          </a:p>
          <a:p>
            <a:pPr algn="just"/>
            <a:r>
              <a:rPr lang="en-GB" sz="1000"/>
              <a:t>Ensure that leakage and accidental damage is responded to by the Water Company.  If necessary, ensure that suitable periodic flushing is carried either by the Water Company, or if required in the WAA, the SLP, to maintain water quality. </a:t>
            </a:r>
          </a:p>
          <a:p>
            <a:pPr algn="just"/>
            <a:endParaRPr lang="en-GB" sz="1000"/>
          </a:p>
          <a:p>
            <a:pPr algn="just"/>
            <a:r>
              <a:rPr lang="en-GB" sz="1000"/>
              <a:t>Liaise with the Fire and Rescue Service regarding the commissioning and maintenance of Fire Hydrants associated with the Adopted Self-Laid Main as necessary</a:t>
            </a:r>
            <a:endParaRPr lang="en-GB" sz="1000">
              <a:cs typeface="Calibri"/>
            </a:endParaRPr>
          </a:p>
        </p:txBody>
      </p:sp>
      <p:cxnSp>
        <p:nvCxnSpPr>
          <p:cNvPr id="49" name="Straight Connector 48">
            <a:extLst>
              <a:ext uri="{FF2B5EF4-FFF2-40B4-BE49-F238E27FC236}">
                <a16:creationId xmlns:a16="http://schemas.microsoft.com/office/drawing/2014/main" id="{1126A465-0F82-4BB6-B2FC-877C2FF88154}"/>
              </a:ext>
            </a:extLst>
          </p:cNvPr>
          <p:cNvCxnSpPr/>
          <p:nvPr/>
        </p:nvCxnSpPr>
        <p:spPr>
          <a:xfrm flipV="1">
            <a:off x="7709042" y="3808289"/>
            <a:ext cx="576000"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28F02514-BFCB-4B25-B1A1-32A2FCD32F79}"/>
              </a:ext>
            </a:extLst>
          </p:cNvPr>
          <p:cNvCxnSpPr>
            <a:cxnSpLocks/>
          </p:cNvCxnSpPr>
          <p:nvPr/>
        </p:nvCxnSpPr>
        <p:spPr>
          <a:xfrm>
            <a:off x="8200957" y="1758853"/>
            <a:ext cx="0" cy="2016000"/>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B6D224E4-F1F4-45BE-8C0C-7C0FC87D9DEE}"/>
              </a:ext>
            </a:extLst>
          </p:cNvPr>
          <p:cNvSpPr txBox="1"/>
          <p:nvPr/>
        </p:nvSpPr>
        <p:spPr>
          <a:xfrm rot="16200000">
            <a:off x="7939342" y="2329393"/>
            <a:ext cx="945568" cy="276999"/>
          </a:xfrm>
          <a:prstGeom prst="rect">
            <a:avLst/>
          </a:prstGeom>
          <a:solidFill>
            <a:schemeClr val="bg1"/>
          </a:solidFill>
          <a:ln w="12700">
            <a:noFill/>
          </a:ln>
        </p:spPr>
        <p:txBody>
          <a:bodyPr wrap="square" lIns="44313" rIns="44313" rtlCol="0">
            <a:spAutoFit/>
          </a:bodyPr>
          <a:lstStyle/>
          <a:p>
            <a:r>
              <a:rPr lang="en-GB" sz="1200" b="1"/>
              <a:t>SLPM – S6/1</a:t>
            </a:r>
            <a:endParaRPr lang="en-GB" sz="1200"/>
          </a:p>
        </p:txBody>
      </p:sp>
      <p:cxnSp>
        <p:nvCxnSpPr>
          <p:cNvPr id="63" name="Straight Connector 62">
            <a:extLst>
              <a:ext uri="{FF2B5EF4-FFF2-40B4-BE49-F238E27FC236}">
                <a16:creationId xmlns:a16="http://schemas.microsoft.com/office/drawing/2014/main" id="{9E7EF0CF-CC28-45CF-ADF2-544CD39F2DF1}"/>
              </a:ext>
            </a:extLst>
          </p:cNvPr>
          <p:cNvCxnSpPr>
            <a:cxnSpLocks/>
          </p:cNvCxnSpPr>
          <p:nvPr/>
        </p:nvCxnSpPr>
        <p:spPr>
          <a:xfrm>
            <a:off x="5157129" y="8579563"/>
            <a:ext cx="864000"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85" name="TextBox 84">
            <a:extLst>
              <a:ext uri="{FF2B5EF4-FFF2-40B4-BE49-F238E27FC236}">
                <a16:creationId xmlns:a16="http://schemas.microsoft.com/office/drawing/2014/main" id="{BA5C0760-AF37-4706-B3E0-F6770BCF66D6}"/>
              </a:ext>
            </a:extLst>
          </p:cNvPr>
          <p:cNvSpPr txBox="1"/>
          <p:nvPr/>
        </p:nvSpPr>
        <p:spPr>
          <a:xfrm>
            <a:off x="752789" y="3963319"/>
            <a:ext cx="4423890" cy="562270"/>
          </a:xfrm>
          <a:prstGeom prst="rect">
            <a:avLst/>
          </a:prstGeom>
          <a:solidFill>
            <a:schemeClr val="bg1"/>
          </a:solidFill>
          <a:ln w="28575">
            <a:solidFill>
              <a:srgbClr val="00B050"/>
            </a:solidFill>
          </a:ln>
        </p:spPr>
        <p:txBody>
          <a:bodyPr wrap="square" lIns="44313" rIns="44313" rtlCol="0" anchor="t">
            <a:spAutoFit/>
          </a:bodyPr>
          <a:lstStyle/>
          <a:p>
            <a:pPr algn="just"/>
            <a:r>
              <a:rPr lang="en-GB" sz="1000"/>
              <a:t>If appropriate, licence holders should notify the Highways Authority of the change of responsibility in accordance with Section 50 of NRSWA </a:t>
            </a:r>
            <a:endParaRPr lang="en-GB" sz="1018"/>
          </a:p>
          <a:p>
            <a:pPr algn="just"/>
            <a:r>
              <a:rPr lang="en-GB" sz="1018"/>
              <a:t>(if not completed earlier in the process)</a:t>
            </a:r>
          </a:p>
        </p:txBody>
      </p:sp>
      <p:cxnSp>
        <p:nvCxnSpPr>
          <p:cNvPr id="86" name="Straight Arrow Connector 85">
            <a:extLst>
              <a:ext uri="{FF2B5EF4-FFF2-40B4-BE49-F238E27FC236}">
                <a16:creationId xmlns:a16="http://schemas.microsoft.com/office/drawing/2014/main" id="{43BB8DB0-88F1-4ACE-B106-6E5007B0974C}"/>
              </a:ext>
            </a:extLst>
          </p:cNvPr>
          <p:cNvCxnSpPr>
            <a:cxnSpLocks/>
          </p:cNvCxnSpPr>
          <p:nvPr/>
        </p:nvCxnSpPr>
        <p:spPr>
          <a:xfrm>
            <a:off x="4659870" y="3726780"/>
            <a:ext cx="1"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594B8A8B-F6C9-44A3-8C0D-B966ACD5729B}"/>
              </a:ext>
            </a:extLst>
          </p:cNvPr>
          <p:cNvSpPr txBox="1"/>
          <p:nvPr/>
        </p:nvSpPr>
        <p:spPr>
          <a:xfrm>
            <a:off x="10806388" y="9201090"/>
            <a:ext cx="1939477" cy="400110"/>
          </a:xfrm>
          <a:prstGeom prst="rect">
            <a:avLst/>
          </a:prstGeom>
          <a:noFill/>
        </p:spPr>
        <p:txBody>
          <a:bodyPr wrap="square" rtlCol="0">
            <a:spAutoFit/>
          </a:bodyPr>
          <a:lstStyle/>
          <a:p>
            <a:pPr algn="ctr"/>
            <a:r>
              <a:rPr lang="en-GB" sz="2000" b="1" i="1">
                <a:solidFill>
                  <a:srgbClr val="7030A0"/>
                </a:solidFill>
                <a:latin typeface="Abadi Extra Light" panose="020B0204020104020204" pitchFamily="34" charset="0"/>
              </a:rPr>
              <a:t> </a:t>
            </a:r>
            <a:r>
              <a:rPr lang="en-GB" sz="1200" b="1" i="1">
                <a:solidFill>
                  <a:srgbClr val="7030A0"/>
                </a:solidFill>
                <a:latin typeface="Abadi Extra Light" panose="020B0204020104020204" pitchFamily="34" charset="0"/>
              </a:rPr>
              <a:t>Appendix C - 12</a:t>
            </a:r>
            <a:endParaRPr lang="en-GB" sz="2000" b="1" i="1">
              <a:solidFill>
                <a:srgbClr val="7030A0"/>
              </a:solidFill>
              <a:latin typeface="Abadi Extra Light" panose="020B0204020104020204" pitchFamily="34" charset="0"/>
            </a:endParaRPr>
          </a:p>
        </p:txBody>
      </p:sp>
      <p:sp>
        <p:nvSpPr>
          <p:cNvPr id="91" name="TextBox 90">
            <a:extLst>
              <a:ext uri="{FF2B5EF4-FFF2-40B4-BE49-F238E27FC236}">
                <a16:creationId xmlns:a16="http://schemas.microsoft.com/office/drawing/2014/main" id="{E74BA3FB-A3F7-420C-9C0D-9D92653C39E2}"/>
              </a:ext>
            </a:extLst>
          </p:cNvPr>
          <p:cNvSpPr txBox="1"/>
          <p:nvPr/>
        </p:nvSpPr>
        <p:spPr>
          <a:xfrm>
            <a:off x="10574476" y="370655"/>
            <a:ext cx="1939477" cy="400110"/>
          </a:xfrm>
          <a:prstGeom prst="rect">
            <a:avLst/>
          </a:prstGeom>
          <a:noFill/>
        </p:spPr>
        <p:txBody>
          <a:bodyPr wrap="square" rtlCol="0">
            <a:spAutoFit/>
          </a:bodyPr>
          <a:lstStyle/>
          <a:p>
            <a:pPr algn="ctr"/>
            <a:r>
              <a:rPr lang="en-GB" sz="2000" b="1" i="1" dirty="0">
                <a:solidFill>
                  <a:srgbClr val="7030A0"/>
                </a:solidFill>
                <a:latin typeface="Abadi Extra Light" panose="020B0204020104020204" pitchFamily="34" charset="0"/>
              </a:rPr>
              <a:t> </a:t>
            </a:r>
            <a:r>
              <a:rPr lang="en-GB" sz="1200" b="1" i="1" dirty="0">
                <a:solidFill>
                  <a:srgbClr val="7030A0"/>
                </a:solidFill>
                <a:latin typeface="Abadi Extra Light" panose="020B0204020104020204" pitchFamily="34" charset="0"/>
              </a:rPr>
              <a:t>Version: 1</a:t>
            </a:r>
            <a:endParaRPr lang="en-GB" sz="2000" b="1" i="1" dirty="0">
              <a:solidFill>
                <a:srgbClr val="7030A0"/>
              </a:solidFill>
              <a:latin typeface="Abadi Extra Light" panose="020B0204020104020204" pitchFamily="34" charset="0"/>
            </a:endParaRPr>
          </a:p>
        </p:txBody>
      </p:sp>
      <p:sp>
        <p:nvSpPr>
          <p:cNvPr id="92" name="TextBox 91">
            <a:extLst>
              <a:ext uri="{FF2B5EF4-FFF2-40B4-BE49-F238E27FC236}">
                <a16:creationId xmlns:a16="http://schemas.microsoft.com/office/drawing/2014/main" id="{BA827518-B57E-4E0D-BEBF-D27088BC6E5C}"/>
              </a:ext>
            </a:extLst>
          </p:cNvPr>
          <p:cNvSpPr txBox="1"/>
          <p:nvPr/>
        </p:nvSpPr>
        <p:spPr>
          <a:xfrm>
            <a:off x="70305" y="9184276"/>
            <a:ext cx="1939477" cy="400110"/>
          </a:xfrm>
          <a:prstGeom prst="rect">
            <a:avLst/>
          </a:prstGeom>
          <a:noFill/>
        </p:spPr>
        <p:txBody>
          <a:bodyPr wrap="square" rtlCol="0">
            <a:spAutoFit/>
          </a:bodyPr>
          <a:lstStyle/>
          <a:p>
            <a:pPr algn="ctr"/>
            <a:r>
              <a:rPr lang="en-GB" sz="2000" dirty="0">
                <a:solidFill>
                  <a:srgbClr val="7030A0"/>
                </a:solidFill>
                <a:latin typeface="+mj-lt"/>
              </a:rPr>
              <a:t> </a:t>
            </a:r>
            <a:r>
              <a:rPr lang="en-GB" sz="1200" dirty="0">
                <a:solidFill>
                  <a:srgbClr val="7030A0"/>
                </a:solidFill>
                <a:latin typeface="+mj-lt"/>
              </a:rPr>
              <a:t>© Water UK 071019</a:t>
            </a:r>
            <a:endParaRPr lang="en-GB" sz="2000" dirty="0">
              <a:solidFill>
                <a:srgbClr val="7030A0"/>
              </a:solidFill>
              <a:latin typeface="+mj-lt"/>
            </a:endParaRPr>
          </a:p>
        </p:txBody>
      </p:sp>
    </p:spTree>
    <p:extLst>
      <p:ext uri="{BB962C8B-B14F-4D97-AF65-F5344CB8AC3E}">
        <p14:creationId xmlns:p14="http://schemas.microsoft.com/office/powerpoint/2010/main" val="3895470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TextBox 146">
            <a:extLst>
              <a:ext uri="{FF2B5EF4-FFF2-40B4-BE49-F238E27FC236}">
                <a16:creationId xmlns:a16="http://schemas.microsoft.com/office/drawing/2014/main" id="{8929336E-C77E-4BFE-97B8-C5B6B30C3A81}"/>
              </a:ext>
            </a:extLst>
          </p:cNvPr>
          <p:cNvSpPr txBox="1"/>
          <p:nvPr/>
        </p:nvSpPr>
        <p:spPr>
          <a:xfrm>
            <a:off x="1297579" y="5467540"/>
            <a:ext cx="987882" cy="405624"/>
          </a:xfrm>
          <a:prstGeom prst="rect">
            <a:avLst/>
          </a:prstGeom>
          <a:noFill/>
          <a:ln w="28575">
            <a:solidFill>
              <a:srgbClr val="00B050"/>
            </a:solidFill>
          </a:ln>
        </p:spPr>
        <p:txBody>
          <a:bodyPr wrap="square" lIns="44313" rIns="44313" rtlCol="0">
            <a:spAutoFit/>
          </a:bodyPr>
          <a:lstStyle/>
          <a:p>
            <a:pPr algn="ctr"/>
            <a:r>
              <a:rPr lang="en-GB" sz="1018"/>
              <a:t>Install internal plumbing</a:t>
            </a:r>
          </a:p>
        </p:txBody>
      </p:sp>
      <p:sp>
        <p:nvSpPr>
          <p:cNvPr id="62" name="TextBox 61">
            <a:extLst>
              <a:ext uri="{FF2B5EF4-FFF2-40B4-BE49-F238E27FC236}">
                <a16:creationId xmlns:a16="http://schemas.microsoft.com/office/drawing/2014/main" id="{82F9A668-7C2F-4E12-BFF3-99BEB52F57F4}"/>
              </a:ext>
            </a:extLst>
          </p:cNvPr>
          <p:cNvSpPr txBox="1"/>
          <p:nvPr/>
        </p:nvSpPr>
        <p:spPr>
          <a:xfrm>
            <a:off x="614308" y="1477312"/>
            <a:ext cx="2005495" cy="7141379"/>
          </a:xfrm>
          <a:prstGeom prst="rect">
            <a:avLst/>
          </a:prstGeom>
          <a:noFill/>
          <a:ln w="12700">
            <a:solidFill>
              <a:schemeClr val="tx1">
                <a:lumMod val="50000"/>
                <a:lumOff val="50000"/>
              </a:schemeClr>
            </a:solidFill>
            <a:prstDash val="sysDash"/>
          </a:ln>
        </p:spPr>
        <p:txBody>
          <a:bodyPr wrap="square" lIns="44313" rIns="44313" rtlCol="0">
            <a:spAutoFit/>
          </a:bodyPr>
          <a:lstStyle/>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p:txBody>
      </p:sp>
      <p:sp>
        <p:nvSpPr>
          <p:cNvPr id="33" name="TextBox 32"/>
          <p:cNvSpPr txBox="1"/>
          <p:nvPr/>
        </p:nvSpPr>
        <p:spPr>
          <a:xfrm>
            <a:off x="3192512" y="3217366"/>
            <a:ext cx="1972597" cy="875561"/>
          </a:xfrm>
          <a:prstGeom prst="rect">
            <a:avLst/>
          </a:prstGeom>
          <a:noFill/>
          <a:ln w="28575">
            <a:solidFill>
              <a:srgbClr val="00B050"/>
            </a:solidFill>
          </a:ln>
        </p:spPr>
        <p:txBody>
          <a:bodyPr wrap="square" lIns="44313" rIns="44313" rtlCol="0">
            <a:spAutoFit/>
          </a:bodyPr>
          <a:lstStyle/>
          <a:p>
            <a:pPr algn="just"/>
            <a:r>
              <a:rPr lang="en-GB" sz="1018"/>
              <a:t>Install internal plumbing using a WRAS accredited installer, and if the Water Company requires notify the Water Company on completion (see note 7.1)</a:t>
            </a:r>
          </a:p>
        </p:txBody>
      </p:sp>
      <p:sp>
        <p:nvSpPr>
          <p:cNvPr id="42" name="TextBox 41"/>
          <p:cNvSpPr txBox="1"/>
          <p:nvPr/>
        </p:nvSpPr>
        <p:spPr>
          <a:xfrm>
            <a:off x="5589355" y="3319136"/>
            <a:ext cx="2089912" cy="4635051"/>
          </a:xfrm>
          <a:prstGeom prst="rect">
            <a:avLst/>
          </a:prstGeom>
          <a:noFill/>
          <a:ln w="28575">
            <a:solidFill>
              <a:srgbClr val="FF0000"/>
            </a:solidFill>
          </a:ln>
        </p:spPr>
        <p:txBody>
          <a:bodyPr wrap="square" lIns="44313" rIns="44313" rtlCol="0">
            <a:spAutoFit/>
          </a:bodyPr>
          <a:lstStyle/>
          <a:p>
            <a:pPr algn="just"/>
            <a:r>
              <a:rPr lang="en-GB" sz="1018"/>
              <a:t>Monitor development activity and programme </a:t>
            </a:r>
            <a:r>
              <a:rPr lang="en-GB" sz="1018" b="1"/>
              <a:t>Coordination &amp; Compliance Visits  </a:t>
            </a:r>
            <a:r>
              <a:rPr lang="en-GB" sz="1018"/>
              <a:t>based on appropriate risk factors (see note 7.2) that takes into account WRAS plumbing approval schemes, WIRS accreditation status, type approval, and recent events. </a:t>
            </a:r>
          </a:p>
          <a:p>
            <a:pPr algn="just"/>
            <a:endParaRPr lang="en-GB" sz="1018"/>
          </a:p>
          <a:p>
            <a:pPr algn="just"/>
            <a:r>
              <a:rPr lang="en-GB" sz="1018"/>
              <a:t>Visits may be made on a sample of sites, and unannounced either at this stage or when the internal plumbing is complete and ready for occupation.</a:t>
            </a:r>
          </a:p>
          <a:p>
            <a:pPr algn="just"/>
            <a:endParaRPr lang="en-GB" sz="1018"/>
          </a:p>
          <a:p>
            <a:pPr algn="just"/>
            <a:endParaRPr lang="en-GB" sz="1018"/>
          </a:p>
          <a:p>
            <a:pPr algn="just"/>
            <a:r>
              <a:rPr lang="en-GB" sz="1018"/>
              <a:t>Customer notified if follow up work is necessary either at this stage, or as part of final walk-over</a:t>
            </a:r>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p:txBody>
      </p:sp>
      <p:sp>
        <p:nvSpPr>
          <p:cNvPr id="66" name="TextBox 65"/>
          <p:cNvSpPr txBox="1"/>
          <p:nvPr/>
        </p:nvSpPr>
        <p:spPr>
          <a:xfrm>
            <a:off x="3173650" y="5720790"/>
            <a:ext cx="1991027" cy="875561"/>
          </a:xfrm>
          <a:prstGeom prst="rect">
            <a:avLst/>
          </a:prstGeom>
          <a:noFill/>
          <a:ln w="28575">
            <a:solidFill>
              <a:srgbClr val="00B050"/>
            </a:solidFill>
          </a:ln>
        </p:spPr>
        <p:txBody>
          <a:bodyPr wrap="square" lIns="44313" rIns="44313" rtlCol="0">
            <a:spAutoFit/>
          </a:bodyPr>
          <a:lstStyle/>
          <a:p>
            <a:pPr algn="just"/>
            <a:r>
              <a:rPr lang="en-GB" sz="1018"/>
              <a:t>SLP requests a coordination and compliance visit if the Water Company requires these where an unaccredited plumber has been used.</a:t>
            </a:r>
          </a:p>
        </p:txBody>
      </p:sp>
      <p:cxnSp>
        <p:nvCxnSpPr>
          <p:cNvPr id="111" name="Straight Connector 110"/>
          <p:cNvCxnSpPr/>
          <p:nvPr/>
        </p:nvCxnSpPr>
        <p:spPr>
          <a:xfrm>
            <a:off x="1293833" y="9047653"/>
            <a:ext cx="7200000" cy="0"/>
          </a:xfrm>
          <a:prstGeom prst="line">
            <a:avLst/>
          </a:prstGeom>
          <a:ln w="15875">
            <a:solidFill>
              <a:schemeClr val="bg1">
                <a:lumMod val="50000"/>
              </a:schemeClr>
            </a:solidFill>
            <a:prstDash val="lgDashDotDot"/>
          </a:ln>
        </p:spPr>
        <p:style>
          <a:lnRef idx="1">
            <a:schemeClr val="accent1"/>
          </a:lnRef>
          <a:fillRef idx="0">
            <a:schemeClr val="accent1"/>
          </a:fillRef>
          <a:effectRef idx="0">
            <a:schemeClr val="accent1"/>
          </a:effectRef>
          <a:fontRef idx="minor">
            <a:schemeClr val="tx1"/>
          </a:fontRef>
        </p:style>
      </p:cxnSp>
      <p:sp>
        <p:nvSpPr>
          <p:cNvPr id="50" name="Rectangle: Rounded Corners 49">
            <a:extLst>
              <a:ext uri="{FF2B5EF4-FFF2-40B4-BE49-F238E27FC236}">
                <a16:creationId xmlns:a16="http://schemas.microsoft.com/office/drawing/2014/main" id="{10A67DA3-B1D1-4FA5-9191-84B1E84DDDE5}"/>
              </a:ext>
            </a:extLst>
          </p:cNvPr>
          <p:cNvSpPr/>
          <p:nvPr/>
        </p:nvSpPr>
        <p:spPr>
          <a:xfrm>
            <a:off x="468085" y="416924"/>
            <a:ext cx="11880000" cy="8856000"/>
          </a:xfrm>
          <a:prstGeom prst="roundRect">
            <a:avLst>
              <a:gd name="adj" fmla="val 252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TextBox 50">
            <a:extLst>
              <a:ext uri="{FF2B5EF4-FFF2-40B4-BE49-F238E27FC236}">
                <a16:creationId xmlns:a16="http://schemas.microsoft.com/office/drawing/2014/main" id="{936FF107-0972-4E1C-ACC0-5A485A3C5973}"/>
              </a:ext>
            </a:extLst>
          </p:cNvPr>
          <p:cNvSpPr txBox="1"/>
          <p:nvPr/>
        </p:nvSpPr>
        <p:spPr>
          <a:xfrm>
            <a:off x="637645" y="487113"/>
            <a:ext cx="5202001" cy="400110"/>
          </a:xfrm>
          <a:prstGeom prst="rect">
            <a:avLst/>
          </a:prstGeom>
          <a:noFill/>
        </p:spPr>
        <p:txBody>
          <a:bodyPr wrap="none" rtlCol="0">
            <a:spAutoFit/>
          </a:bodyPr>
          <a:lstStyle/>
          <a:p>
            <a:r>
              <a:rPr lang="en-GB" sz="2000" b="1">
                <a:solidFill>
                  <a:srgbClr val="7030A0"/>
                </a:solidFill>
              </a:rPr>
              <a:t>Stage 7:  Make Service Connections (part 1 of 3)</a:t>
            </a:r>
          </a:p>
        </p:txBody>
      </p:sp>
      <p:sp>
        <p:nvSpPr>
          <p:cNvPr id="69" name="TextBox 68">
            <a:extLst>
              <a:ext uri="{FF2B5EF4-FFF2-40B4-BE49-F238E27FC236}">
                <a16:creationId xmlns:a16="http://schemas.microsoft.com/office/drawing/2014/main" id="{BB16822A-BD38-4490-A168-569F8D226C1A}"/>
              </a:ext>
            </a:extLst>
          </p:cNvPr>
          <p:cNvSpPr txBox="1"/>
          <p:nvPr/>
        </p:nvSpPr>
        <p:spPr>
          <a:xfrm>
            <a:off x="698007" y="1542137"/>
            <a:ext cx="1822193" cy="718915"/>
          </a:xfrm>
          <a:prstGeom prst="rect">
            <a:avLst/>
          </a:prstGeom>
          <a:noFill/>
          <a:ln w="28575">
            <a:solidFill>
              <a:srgbClr val="00B050"/>
            </a:solidFill>
          </a:ln>
        </p:spPr>
        <p:txBody>
          <a:bodyPr wrap="square" lIns="44313" rIns="44313" rtlCol="0">
            <a:spAutoFit/>
          </a:bodyPr>
          <a:lstStyle/>
          <a:p>
            <a:pPr algn="just"/>
            <a:r>
              <a:rPr lang="en-GB" sz="1018"/>
              <a:t>Progress provision of any unaccredited works, control premises, and coordinate overall development programme</a:t>
            </a:r>
          </a:p>
        </p:txBody>
      </p:sp>
      <p:sp>
        <p:nvSpPr>
          <p:cNvPr id="96" name="TextBox 95">
            <a:extLst>
              <a:ext uri="{FF2B5EF4-FFF2-40B4-BE49-F238E27FC236}">
                <a16:creationId xmlns:a16="http://schemas.microsoft.com/office/drawing/2014/main" id="{B7FE89DA-CA04-41F5-840E-8809C58F024E}"/>
              </a:ext>
            </a:extLst>
          </p:cNvPr>
          <p:cNvSpPr txBox="1"/>
          <p:nvPr/>
        </p:nvSpPr>
        <p:spPr>
          <a:xfrm>
            <a:off x="3192512" y="7943852"/>
            <a:ext cx="1972596" cy="562270"/>
          </a:xfrm>
          <a:prstGeom prst="rect">
            <a:avLst/>
          </a:prstGeom>
          <a:noFill/>
          <a:ln w="28575">
            <a:solidFill>
              <a:srgbClr val="00B050"/>
            </a:solidFill>
          </a:ln>
        </p:spPr>
        <p:txBody>
          <a:bodyPr wrap="square" lIns="44313" rIns="44313" rtlCol="0">
            <a:spAutoFit/>
          </a:bodyPr>
          <a:lstStyle/>
          <a:p>
            <a:pPr algn="ctr"/>
            <a:r>
              <a:rPr lang="en-GB" sz="1018"/>
              <a:t>SLP submits service pipe installers certification if the Water Company requires this</a:t>
            </a:r>
          </a:p>
        </p:txBody>
      </p:sp>
      <p:cxnSp>
        <p:nvCxnSpPr>
          <p:cNvPr id="97" name="Straight Arrow Connector 96">
            <a:extLst>
              <a:ext uri="{FF2B5EF4-FFF2-40B4-BE49-F238E27FC236}">
                <a16:creationId xmlns:a16="http://schemas.microsoft.com/office/drawing/2014/main" id="{B9EC54E6-3085-426B-B855-037BAC90BB1F}"/>
              </a:ext>
            </a:extLst>
          </p:cNvPr>
          <p:cNvCxnSpPr/>
          <p:nvPr/>
        </p:nvCxnSpPr>
        <p:spPr>
          <a:xfrm flipH="1" flipV="1">
            <a:off x="2489651" y="3645929"/>
            <a:ext cx="684000" cy="1"/>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C119464C-3768-443C-8D24-C1AD246793DF}"/>
              </a:ext>
            </a:extLst>
          </p:cNvPr>
          <p:cNvCxnSpPr/>
          <p:nvPr/>
        </p:nvCxnSpPr>
        <p:spPr>
          <a:xfrm>
            <a:off x="1304871" y="2382451"/>
            <a:ext cx="7200000" cy="0"/>
          </a:xfrm>
          <a:prstGeom prst="line">
            <a:avLst/>
          </a:prstGeom>
          <a:ln w="15875">
            <a:solidFill>
              <a:schemeClr val="bg1">
                <a:lumMod val="50000"/>
              </a:schemeClr>
            </a:solidFill>
            <a:prstDash val="lgDashDotDot"/>
          </a:ln>
        </p:spPr>
        <p:style>
          <a:lnRef idx="1">
            <a:schemeClr val="accent1"/>
          </a:lnRef>
          <a:fillRef idx="0">
            <a:schemeClr val="accent1"/>
          </a:fillRef>
          <a:effectRef idx="0">
            <a:schemeClr val="accent1"/>
          </a:effectRef>
          <a:fontRef idx="minor">
            <a:schemeClr val="tx1"/>
          </a:fontRef>
        </p:style>
      </p:cxnSp>
      <p:sp>
        <p:nvSpPr>
          <p:cNvPr id="112" name="TextBox 111">
            <a:extLst>
              <a:ext uri="{FF2B5EF4-FFF2-40B4-BE49-F238E27FC236}">
                <a16:creationId xmlns:a16="http://schemas.microsoft.com/office/drawing/2014/main" id="{BD9989B0-6D29-45CF-8859-33391F51289F}"/>
              </a:ext>
            </a:extLst>
          </p:cNvPr>
          <p:cNvSpPr txBox="1"/>
          <p:nvPr/>
        </p:nvSpPr>
        <p:spPr>
          <a:xfrm>
            <a:off x="3242085" y="1626553"/>
            <a:ext cx="1949541" cy="562270"/>
          </a:xfrm>
          <a:prstGeom prst="rect">
            <a:avLst/>
          </a:prstGeom>
          <a:noFill/>
          <a:ln w="28575">
            <a:solidFill>
              <a:srgbClr val="00B050"/>
            </a:solidFill>
          </a:ln>
        </p:spPr>
        <p:txBody>
          <a:bodyPr wrap="square" lIns="44313" rIns="44313" rtlCol="0">
            <a:spAutoFit/>
          </a:bodyPr>
          <a:lstStyle/>
          <a:p>
            <a:pPr algn="just"/>
            <a:r>
              <a:rPr lang="en-GB" sz="1018"/>
              <a:t>Maintain a stock of suitable water meters.  Requests meters as necessary from potential suppliers</a:t>
            </a:r>
          </a:p>
        </p:txBody>
      </p:sp>
      <p:sp>
        <p:nvSpPr>
          <p:cNvPr id="114" name="TextBox 113">
            <a:extLst>
              <a:ext uri="{FF2B5EF4-FFF2-40B4-BE49-F238E27FC236}">
                <a16:creationId xmlns:a16="http://schemas.microsoft.com/office/drawing/2014/main" id="{5D0C6021-F70F-496C-9250-CB83BFE9A325}"/>
              </a:ext>
            </a:extLst>
          </p:cNvPr>
          <p:cNvSpPr txBox="1"/>
          <p:nvPr/>
        </p:nvSpPr>
        <p:spPr>
          <a:xfrm>
            <a:off x="5585008" y="1599225"/>
            <a:ext cx="2091373" cy="562270"/>
          </a:xfrm>
          <a:prstGeom prst="rect">
            <a:avLst/>
          </a:prstGeom>
          <a:noFill/>
          <a:ln w="28575">
            <a:solidFill>
              <a:schemeClr val="accent6"/>
            </a:solidFill>
            <a:prstDash val="sysDash"/>
          </a:ln>
        </p:spPr>
        <p:txBody>
          <a:bodyPr wrap="square" lIns="44313" rIns="44313" rtlCol="0">
            <a:spAutoFit/>
          </a:bodyPr>
          <a:lstStyle/>
          <a:p>
            <a:pPr algn="just"/>
            <a:r>
              <a:rPr lang="en-GB" sz="1018"/>
              <a:t>If requested, supply suitable meters in accordance with Water Company terms and charges (see note 7.0)</a:t>
            </a:r>
          </a:p>
        </p:txBody>
      </p:sp>
      <p:sp>
        <p:nvSpPr>
          <p:cNvPr id="124" name="TextBox 123">
            <a:extLst>
              <a:ext uri="{FF2B5EF4-FFF2-40B4-BE49-F238E27FC236}">
                <a16:creationId xmlns:a16="http://schemas.microsoft.com/office/drawing/2014/main" id="{133948A5-FE7E-4FB9-8525-D396D7EC9B7A}"/>
              </a:ext>
            </a:extLst>
          </p:cNvPr>
          <p:cNvSpPr txBox="1"/>
          <p:nvPr/>
        </p:nvSpPr>
        <p:spPr>
          <a:xfrm>
            <a:off x="8161267" y="4479778"/>
            <a:ext cx="3860067" cy="2388603"/>
          </a:xfrm>
          <a:prstGeom prst="rect">
            <a:avLst/>
          </a:prstGeom>
          <a:solidFill>
            <a:schemeClr val="bg1"/>
          </a:solidFill>
        </p:spPr>
        <p:txBody>
          <a:bodyPr wrap="square" rtlCol="0" anchor="t">
            <a:spAutoFit/>
          </a:bodyPr>
          <a:lstStyle/>
          <a:p>
            <a:r>
              <a:rPr lang="en-GB" sz="1050" b="1"/>
              <a:t>Note 7.2</a:t>
            </a:r>
            <a:r>
              <a:rPr lang="en-GB" sz="1050"/>
              <a:t>:  WQ due diligence checks – See Water Regulations Act 1999 for more detail on this aspect of the process.</a:t>
            </a:r>
          </a:p>
          <a:p>
            <a:endParaRPr lang="en-GB" sz="1066"/>
          </a:p>
          <a:p>
            <a:pPr algn="just"/>
            <a:r>
              <a:rPr lang="en-GB" sz="1066"/>
              <a:t>Where internal plumbing does not have signed-off type approval, or has not been installed by an approved plumber, the Water Company may require an internal plumbing inspection to confirm that internal plumbing meets the Water Regs. </a:t>
            </a:r>
          </a:p>
          <a:p>
            <a:pPr algn="just"/>
            <a:endParaRPr lang="en-GB" sz="1066"/>
          </a:p>
          <a:p>
            <a:pPr algn="just"/>
            <a:r>
              <a:rPr lang="en-GB" sz="1066"/>
              <a:t>Refer to latest WRAS Water Fittings Enforcement Report for more detail.</a:t>
            </a:r>
          </a:p>
          <a:p>
            <a:pPr algn="just"/>
            <a:endParaRPr lang="en-GB" sz="1066"/>
          </a:p>
          <a:p>
            <a:pPr algn="just"/>
            <a:r>
              <a:rPr lang="en-GB" sz="1066"/>
              <a:t>Not all plumbing inspections are necessarily timed to coincide with service connection.</a:t>
            </a:r>
          </a:p>
          <a:p>
            <a:endParaRPr lang="en-GB" sz="1066"/>
          </a:p>
        </p:txBody>
      </p:sp>
      <p:cxnSp>
        <p:nvCxnSpPr>
          <p:cNvPr id="125" name="Straight Connector 124">
            <a:extLst>
              <a:ext uri="{FF2B5EF4-FFF2-40B4-BE49-F238E27FC236}">
                <a16:creationId xmlns:a16="http://schemas.microsoft.com/office/drawing/2014/main" id="{1716F9B6-AA6A-41E5-84FF-818F0612E377}"/>
              </a:ext>
            </a:extLst>
          </p:cNvPr>
          <p:cNvCxnSpPr>
            <a:cxnSpLocks/>
          </p:cNvCxnSpPr>
          <p:nvPr/>
        </p:nvCxnSpPr>
        <p:spPr>
          <a:xfrm>
            <a:off x="2304473" y="5578912"/>
            <a:ext cx="3276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102F9D83-F61D-48A3-BB5B-B1545FD93DB4}"/>
              </a:ext>
            </a:extLst>
          </p:cNvPr>
          <p:cNvCxnSpPr>
            <a:cxnSpLocks/>
          </p:cNvCxnSpPr>
          <p:nvPr/>
        </p:nvCxnSpPr>
        <p:spPr>
          <a:xfrm>
            <a:off x="5182042" y="3565083"/>
            <a:ext cx="396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30" name="TextBox 129">
            <a:extLst>
              <a:ext uri="{FF2B5EF4-FFF2-40B4-BE49-F238E27FC236}">
                <a16:creationId xmlns:a16="http://schemas.microsoft.com/office/drawing/2014/main" id="{9B753824-E0F4-4045-99A9-A1287BAD8A72}"/>
              </a:ext>
            </a:extLst>
          </p:cNvPr>
          <p:cNvSpPr txBox="1"/>
          <p:nvPr/>
        </p:nvSpPr>
        <p:spPr>
          <a:xfrm>
            <a:off x="8161267" y="2582387"/>
            <a:ext cx="3860067" cy="1896545"/>
          </a:xfrm>
          <a:prstGeom prst="rect">
            <a:avLst/>
          </a:prstGeom>
          <a:solidFill>
            <a:schemeClr val="bg1"/>
          </a:solidFill>
        </p:spPr>
        <p:txBody>
          <a:bodyPr wrap="square" rtlCol="0">
            <a:spAutoFit/>
          </a:bodyPr>
          <a:lstStyle/>
          <a:p>
            <a:pPr algn="just"/>
            <a:r>
              <a:rPr lang="en-GB" sz="1066" b="1"/>
              <a:t>Note 7.1</a:t>
            </a:r>
            <a:r>
              <a:rPr lang="en-GB" sz="1066"/>
              <a:t>:  The national minimum “internal” plumbing suitable for making service connections is a stop tap that will facilitate (1) flushing, (2) residual chlorine testing, (3) meter proving, and (4) isolation (5) periodic flushing to maintain water quality.  All plumbing must comply with WQ(WF)1999.</a:t>
            </a:r>
          </a:p>
          <a:p>
            <a:endParaRPr lang="en-GB" sz="1066"/>
          </a:p>
          <a:p>
            <a:pPr algn="just"/>
            <a:r>
              <a:rPr lang="en-GB" sz="1066"/>
              <a:t>The minimum level internal plumbing can be fitted by any competent person.  If the installer is able to evidence competency through a suitable WRAS or WIRS accreditation scheme, the Water Company may take this into account when deciding whether to undertake subsequent due diligence checks on the site.</a:t>
            </a:r>
          </a:p>
        </p:txBody>
      </p:sp>
      <p:cxnSp>
        <p:nvCxnSpPr>
          <p:cNvPr id="132" name="Straight Arrow Connector 131">
            <a:extLst>
              <a:ext uri="{FF2B5EF4-FFF2-40B4-BE49-F238E27FC236}">
                <a16:creationId xmlns:a16="http://schemas.microsoft.com/office/drawing/2014/main" id="{4C74866E-A511-4C84-82D8-9532BDD73515}"/>
              </a:ext>
            </a:extLst>
          </p:cNvPr>
          <p:cNvCxnSpPr>
            <a:cxnSpLocks/>
          </p:cNvCxnSpPr>
          <p:nvPr/>
        </p:nvCxnSpPr>
        <p:spPr>
          <a:xfrm flipH="1">
            <a:off x="1794726" y="3994021"/>
            <a:ext cx="0" cy="144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5" name="Flowchart: Decision 134">
            <a:extLst>
              <a:ext uri="{FF2B5EF4-FFF2-40B4-BE49-F238E27FC236}">
                <a16:creationId xmlns:a16="http://schemas.microsoft.com/office/drawing/2014/main" id="{73268847-C232-43B7-84A2-F15B1C8136A4}"/>
              </a:ext>
            </a:extLst>
          </p:cNvPr>
          <p:cNvSpPr/>
          <p:nvPr/>
        </p:nvSpPr>
        <p:spPr>
          <a:xfrm>
            <a:off x="1109430" y="3279179"/>
            <a:ext cx="1372870" cy="735450"/>
          </a:xfrm>
          <a:prstGeom prst="flowChartDecision">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45"/>
          </a:p>
        </p:txBody>
      </p:sp>
      <p:sp>
        <p:nvSpPr>
          <p:cNvPr id="137" name="TextBox 136">
            <a:extLst>
              <a:ext uri="{FF2B5EF4-FFF2-40B4-BE49-F238E27FC236}">
                <a16:creationId xmlns:a16="http://schemas.microsoft.com/office/drawing/2014/main" id="{22DF282D-2A56-4D11-A641-8B37B5D02690}"/>
              </a:ext>
            </a:extLst>
          </p:cNvPr>
          <p:cNvSpPr txBox="1"/>
          <p:nvPr/>
        </p:nvSpPr>
        <p:spPr>
          <a:xfrm>
            <a:off x="1159896" y="3374223"/>
            <a:ext cx="1253149" cy="562270"/>
          </a:xfrm>
          <a:prstGeom prst="rect">
            <a:avLst/>
          </a:prstGeom>
          <a:noFill/>
          <a:ln w="28575">
            <a:noFill/>
          </a:ln>
        </p:spPr>
        <p:txBody>
          <a:bodyPr wrap="square" rtlCol="0">
            <a:spAutoFit/>
          </a:bodyPr>
          <a:lstStyle/>
          <a:p>
            <a:pPr algn="ctr"/>
            <a:r>
              <a:rPr lang="en-GB" sz="1018"/>
              <a:t>Internal</a:t>
            </a:r>
          </a:p>
          <a:p>
            <a:pPr algn="ctr"/>
            <a:r>
              <a:rPr lang="en-GB" sz="1018"/>
              <a:t>plumbing (see note 7.1)</a:t>
            </a:r>
          </a:p>
        </p:txBody>
      </p:sp>
      <p:sp>
        <p:nvSpPr>
          <p:cNvPr id="138" name="TextBox 137">
            <a:extLst>
              <a:ext uri="{FF2B5EF4-FFF2-40B4-BE49-F238E27FC236}">
                <a16:creationId xmlns:a16="http://schemas.microsoft.com/office/drawing/2014/main" id="{61B32AE5-5BE9-4F29-AB38-0DC678255AB1}"/>
              </a:ext>
            </a:extLst>
          </p:cNvPr>
          <p:cNvSpPr txBox="1"/>
          <p:nvPr/>
        </p:nvSpPr>
        <p:spPr>
          <a:xfrm>
            <a:off x="1687965" y="5177739"/>
            <a:ext cx="987889" cy="248979"/>
          </a:xfrm>
          <a:prstGeom prst="rect">
            <a:avLst/>
          </a:prstGeom>
          <a:noFill/>
        </p:spPr>
        <p:txBody>
          <a:bodyPr wrap="square" rtlCol="0">
            <a:spAutoFit/>
          </a:bodyPr>
          <a:lstStyle/>
          <a:p>
            <a:pPr algn="ctr"/>
            <a:r>
              <a:rPr lang="en-GB" sz="1018"/>
              <a:t>Unaccredited</a:t>
            </a:r>
          </a:p>
        </p:txBody>
      </p:sp>
      <p:sp>
        <p:nvSpPr>
          <p:cNvPr id="139" name="TextBox 138">
            <a:extLst>
              <a:ext uri="{FF2B5EF4-FFF2-40B4-BE49-F238E27FC236}">
                <a16:creationId xmlns:a16="http://schemas.microsoft.com/office/drawing/2014/main" id="{C3C8A542-4896-473D-B4A6-45490A0E4BC2}"/>
              </a:ext>
            </a:extLst>
          </p:cNvPr>
          <p:cNvSpPr txBox="1"/>
          <p:nvPr/>
        </p:nvSpPr>
        <p:spPr>
          <a:xfrm>
            <a:off x="2347128" y="3403499"/>
            <a:ext cx="787107" cy="248979"/>
          </a:xfrm>
          <a:prstGeom prst="rect">
            <a:avLst/>
          </a:prstGeom>
          <a:noFill/>
        </p:spPr>
        <p:txBody>
          <a:bodyPr wrap="square" rtlCol="0">
            <a:spAutoFit/>
          </a:bodyPr>
          <a:lstStyle/>
          <a:p>
            <a:pPr algn="ctr"/>
            <a:r>
              <a:rPr lang="en-GB" sz="1018"/>
              <a:t>Accredited</a:t>
            </a:r>
          </a:p>
        </p:txBody>
      </p:sp>
      <p:cxnSp>
        <p:nvCxnSpPr>
          <p:cNvPr id="141" name="Straight Arrow Connector 140">
            <a:extLst>
              <a:ext uri="{FF2B5EF4-FFF2-40B4-BE49-F238E27FC236}">
                <a16:creationId xmlns:a16="http://schemas.microsoft.com/office/drawing/2014/main" id="{A27A5424-EDA7-41F7-A670-3C67CE9A7F9B}"/>
              </a:ext>
            </a:extLst>
          </p:cNvPr>
          <p:cNvCxnSpPr>
            <a:cxnSpLocks/>
          </p:cNvCxnSpPr>
          <p:nvPr/>
        </p:nvCxnSpPr>
        <p:spPr>
          <a:xfrm>
            <a:off x="1795153" y="3034100"/>
            <a:ext cx="1" cy="252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2" name="TextBox 141">
            <a:extLst>
              <a:ext uri="{FF2B5EF4-FFF2-40B4-BE49-F238E27FC236}">
                <a16:creationId xmlns:a16="http://schemas.microsoft.com/office/drawing/2014/main" id="{28F05B7C-A924-4667-963F-38BD1E7460DD}"/>
              </a:ext>
            </a:extLst>
          </p:cNvPr>
          <p:cNvSpPr txBox="1"/>
          <p:nvPr/>
        </p:nvSpPr>
        <p:spPr>
          <a:xfrm>
            <a:off x="698007" y="2472949"/>
            <a:ext cx="1822193" cy="562270"/>
          </a:xfrm>
          <a:prstGeom prst="rect">
            <a:avLst/>
          </a:prstGeom>
          <a:noFill/>
          <a:ln w="28575">
            <a:solidFill>
              <a:srgbClr val="00B050"/>
            </a:solidFill>
          </a:ln>
        </p:spPr>
        <p:txBody>
          <a:bodyPr wrap="square" lIns="44313" rIns="44313" rtlCol="0">
            <a:spAutoFit/>
          </a:bodyPr>
          <a:lstStyle/>
          <a:p>
            <a:pPr algn="just"/>
            <a:r>
              <a:rPr lang="en-GB" sz="1018"/>
              <a:t>Choose resources for internal plumbing and private supply pipe installation</a:t>
            </a:r>
          </a:p>
        </p:txBody>
      </p:sp>
      <p:sp>
        <p:nvSpPr>
          <p:cNvPr id="143" name="TextBox 142">
            <a:extLst>
              <a:ext uri="{FF2B5EF4-FFF2-40B4-BE49-F238E27FC236}">
                <a16:creationId xmlns:a16="http://schemas.microsoft.com/office/drawing/2014/main" id="{9F58F23D-C553-4B75-A4BA-C553960A115E}"/>
              </a:ext>
            </a:extLst>
          </p:cNvPr>
          <p:cNvSpPr txBox="1"/>
          <p:nvPr/>
        </p:nvSpPr>
        <p:spPr>
          <a:xfrm>
            <a:off x="5589357" y="943467"/>
            <a:ext cx="1698672" cy="510011"/>
          </a:xfrm>
          <a:prstGeom prst="rect">
            <a:avLst/>
          </a:prstGeom>
          <a:noFill/>
          <a:ln w="25400">
            <a:solidFill>
              <a:schemeClr val="tx1"/>
            </a:solidFill>
          </a:ln>
        </p:spPr>
        <p:txBody>
          <a:bodyPr wrap="square" rtlCol="0">
            <a:spAutoFit/>
          </a:bodyPr>
          <a:lstStyle/>
          <a:p>
            <a:pPr algn="ctr"/>
            <a:r>
              <a:rPr lang="en-GB" sz="1357"/>
              <a:t>Water Company</a:t>
            </a:r>
          </a:p>
          <a:p>
            <a:pPr algn="ctr"/>
            <a:r>
              <a:rPr lang="en-GB" sz="1357"/>
              <a:t>(NAV or Regional)</a:t>
            </a:r>
          </a:p>
        </p:txBody>
      </p:sp>
      <p:sp>
        <p:nvSpPr>
          <p:cNvPr id="144" name="TextBox 143">
            <a:extLst>
              <a:ext uri="{FF2B5EF4-FFF2-40B4-BE49-F238E27FC236}">
                <a16:creationId xmlns:a16="http://schemas.microsoft.com/office/drawing/2014/main" id="{E3C9A706-306D-4BB1-A09F-0C6FCE1C3E8D}"/>
              </a:ext>
            </a:extLst>
          </p:cNvPr>
          <p:cNvSpPr txBox="1"/>
          <p:nvPr/>
        </p:nvSpPr>
        <p:spPr>
          <a:xfrm>
            <a:off x="637645" y="952531"/>
            <a:ext cx="1820615" cy="301173"/>
          </a:xfrm>
          <a:prstGeom prst="rect">
            <a:avLst/>
          </a:prstGeom>
          <a:noFill/>
          <a:ln w="25400">
            <a:solidFill>
              <a:schemeClr val="tx1"/>
            </a:solidFill>
          </a:ln>
        </p:spPr>
        <p:txBody>
          <a:bodyPr wrap="square" rtlCol="0">
            <a:spAutoFit/>
          </a:bodyPr>
          <a:lstStyle/>
          <a:p>
            <a:pPr algn="ctr"/>
            <a:r>
              <a:rPr lang="en-GB" sz="1357"/>
              <a:t>Unaccredited Activity</a:t>
            </a:r>
          </a:p>
        </p:txBody>
      </p:sp>
      <p:sp>
        <p:nvSpPr>
          <p:cNvPr id="145" name="TextBox 144">
            <a:extLst>
              <a:ext uri="{FF2B5EF4-FFF2-40B4-BE49-F238E27FC236}">
                <a16:creationId xmlns:a16="http://schemas.microsoft.com/office/drawing/2014/main" id="{822F6A81-6DAC-40A1-8CAD-931DAA68DEF6}"/>
              </a:ext>
            </a:extLst>
          </p:cNvPr>
          <p:cNvSpPr txBox="1"/>
          <p:nvPr/>
        </p:nvSpPr>
        <p:spPr>
          <a:xfrm>
            <a:off x="3242085" y="938471"/>
            <a:ext cx="1922593" cy="510011"/>
          </a:xfrm>
          <a:prstGeom prst="rect">
            <a:avLst/>
          </a:prstGeom>
          <a:noFill/>
          <a:ln w="25400">
            <a:solidFill>
              <a:schemeClr val="tx1"/>
            </a:solidFill>
          </a:ln>
        </p:spPr>
        <p:txBody>
          <a:bodyPr wrap="square" rtlCol="0">
            <a:spAutoFit/>
          </a:bodyPr>
          <a:lstStyle/>
          <a:p>
            <a:pPr algn="ctr"/>
            <a:r>
              <a:rPr lang="en-GB" sz="1357"/>
              <a:t>Accredited Activity</a:t>
            </a:r>
          </a:p>
          <a:p>
            <a:pPr algn="ctr"/>
            <a:r>
              <a:rPr lang="en-GB" sz="1357"/>
              <a:t>(SLP or plumber)</a:t>
            </a:r>
          </a:p>
        </p:txBody>
      </p:sp>
      <p:sp>
        <p:nvSpPr>
          <p:cNvPr id="146" name="TextBox 145">
            <a:extLst>
              <a:ext uri="{FF2B5EF4-FFF2-40B4-BE49-F238E27FC236}">
                <a16:creationId xmlns:a16="http://schemas.microsoft.com/office/drawing/2014/main" id="{E1BD36A2-5062-42BB-8DAA-73B32848B4BA}"/>
              </a:ext>
            </a:extLst>
          </p:cNvPr>
          <p:cNvSpPr txBox="1"/>
          <p:nvPr/>
        </p:nvSpPr>
        <p:spPr>
          <a:xfrm>
            <a:off x="8161267" y="943465"/>
            <a:ext cx="2690763" cy="310239"/>
          </a:xfrm>
          <a:prstGeom prst="rect">
            <a:avLst/>
          </a:prstGeom>
          <a:noFill/>
          <a:ln w="25400">
            <a:solidFill>
              <a:schemeClr val="tx1"/>
            </a:solidFill>
          </a:ln>
        </p:spPr>
        <p:txBody>
          <a:bodyPr wrap="square" rtlCol="0">
            <a:spAutoFit/>
          </a:bodyPr>
          <a:lstStyle/>
          <a:p>
            <a:pPr algn="ctr"/>
            <a:r>
              <a:rPr lang="en-GB" sz="1357"/>
              <a:t>Comments &amp; Service Standard</a:t>
            </a:r>
          </a:p>
        </p:txBody>
      </p:sp>
      <p:cxnSp>
        <p:nvCxnSpPr>
          <p:cNvPr id="149" name="Straight Arrow Connector 148">
            <a:extLst>
              <a:ext uri="{FF2B5EF4-FFF2-40B4-BE49-F238E27FC236}">
                <a16:creationId xmlns:a16="http://schemas.microsoft.com/office/drawing/2014/main" id="{3BD8FD58-88BF-46F7-99D1-67E28AEFAD36}"/>
              </a:ext>
            </a:extLst>
          </p:cNvPr>
          <p:cNvCxnSpPr>
            <a:cxnSpLocks/>
          </p:cNvCxnSpPr>
          <p:nvPr/>
        </p:nvCxnSpPr>
        <p:spPr>
          <a:xfrm flipH="1" flipV="1">
            <a:off x="2091123" y="6980785"/>
            <a:ext cx="1080000" cy="1"/>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50" name="Straight Arrow Connector 149">
            <a:extLst>
              <a:ext uri="{FF2B5EF4-FFF2-40B4-BE49-F238E27FC236}">
                <a16:creationId xmlns:a16="http://schemas.microsoft.com/office/drawing/2014/main" id="{AD268AA1-E1DF-4239-ACE6-4AEF5D43CD79}"/>
              </a:ext>
            </a:extLst>
          </p:cNvPr>
          <p:cNvCxnSpPr>
            <a:cxnSpLocks/>
          </p:cNvCxnSpPr>
          <p:nvPr/>
        </p:nvCxnSpPr>
        <p:spPr>
          <a:xfrm flipH="1">
            <a:off x="1389848" y="7221082"/>
            <a:ext cx="0" cy="39625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1" name="Flowchart: Decision 150">
            <a:extLst>
              <a:ext uri="{FF2B5EF4-FFF2-40B4-BE49-F238E27FC236}">
                <a16:creationId xmlns:a16="http://schemas.microsoft.com/office/drawing/2014/main" id="{2EB3993B-15D8-4E9C-8DA3-97BABAC76125}"/>
              </a:ext>
            </a:extLst>
          </p:cNvPr>
          <p:cNvSpPr/>
          <p:nvPr/>
        </p:nvSpPr>
        <p:spPr>
          <a:xfrm>
            <a:off x="710902" y="6614035"/>
            <a:ext cx="1372870" cy="735450"/>
          </a:xfrm>
          <a:prstGeom prst="flowChartDecision">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45"/>
          </a:p>
        </p:txBody>
      </p:sp>
      <p:sp>
        <p:nvSpPr>
          <p:cNvPr id="152" name="TextBox 151">
            <a:extLst>
              <a:ext uri="{FF2B5EF4-FFF2-40B4-BE49-F238E27FC236}">
                <a16:creationId xmlns:a16="http://schemas.microsoft.com/office/drawing/2014/main" id="{28A4A6BB-6C51-4F77-A9DB-600CBF1B6723}"/>
              </a:ext>
            </a:extLst>
          </p:cNvPr>
          <p:cNvSpPr txBox="1"/>
          <p:nvPr/>
        </p:nvSpPr>
        <p:spPr>
          <a:xfrm>
            <a:off x="718253" y="6709079"/>
            <a:ext cx="1372870" cy="562270"/>
          </a:xfrm>
          <a:prstGeom prst="rect">
            <a:avLst/>
          </a:prstGeom>
          <a:noFill/>
          <a:ln>
            <a:noFill/>
          </a:ln>
        </p:spPr>
        <p:txBody>
          <a:bodyPr wrap="square" rtlCol="0">
            <a:spAutoFit/>
          </a:bodyPr>
          <a:lstStyle/>
          <a:p>
            <a:pPr algn="ctr"/>
            <a:r>
              <a:rPr lang="en-GB" sz="1018"/>
              <a:t>Private </a:t>
            </a:r>
          </a:p>
          <a:p>
            <a:pPr algn="ctr"/>
            <a:r>
              <a:rPr lang="en-GB" sz="1018"/>
              <a:t>supply pipe (see note 7.3)</a:t>
            </a:r>
          </a:p>
        </p:txBody>
      </p:sp>
      <p:sp>
        <p:nvSpPr>
          <p:cNvPr id="153" name="TextBox 152">
            <a:extLst>
              <a:ext uri="{FF2B5EF4-FFF2-40B4-BE49-F238E27FC236}">
                <a16:creationId xmlns:a16="http://schemas.microsoft.com/office/drawing/2014/main" id="{0DB22D39-5DEF-441B-BA7C-A92AB708E9D8}"/>
              </a:ext>
            </a:extLst>
          </p:cNvPr>
          <p:cNvSpPr txBox="1"/>
          <p:nvPr/>
        </p:nvSpPr>
        <p:spPr>
          <a:xfrm>
            <a:off x="1289437" y="7349485"/>
            <a:ext cx="987889" cy="248979"/>
          </a:xfrm>
          <a:prstGeom prst="rect">
            <a:avLst/>
          </a:prstGeom>
          <a:noFill/>
        </p:spPr>
        <p:txBody>
          <a:bodyPr wrap="square" rtlCol="0">
            <a:spAutoFit/>
          </a:bodyPr>
          <a:lstStyle/>
          <a:p>
            <a:pPr algn="ctr"/>
            <a:r>
              <a:rPr lang="en-GB" sz="1018"/>
              <a:t>Unaccredited</a:t>
            </a:r>
          </a:p>
        </p:txBody>
      </p:sp>
      <p:sp>
        <p:nvSpPr>
          <p:cNvPr id="154" name="TextBox 153">
            <a:extLst>
              <a:ext uri="{FF2B5EF4-FFF2-40B4-BE49-F238E27FC236}">
                <a16:creationId xmlns:a16="http://schemas.microsoft.com/office/drawing/2014/main" id="{0CAE72D4-35E2-4A1A-BE4A-983B05D6D1BD}"/>
              </a:ext>
            </a:extLst>
          </p:cNvPr>
          <p:cNvSpPr txBox="1"/>
          <p:nvPr/>
        </p:nvSpPr>
        <p:spPr>
          <a:xfrm>
            <a:off x="1948600" y="6738355"/>
            <a:ext cx="787107" cy="248979"/>
          </a:xfrm>
          <a:prstGeom prst="rect">
            <a:avLst/>
          </a:prstGeom>
          <a:noFill/>
        </p:spPr>
        <p:txBody>
          <a:bodyPr wrap="square" rtlCol="0">
            <a:spAutoFit/>
          </a:bodyPr>
          <a:lstStyle/>
          <a:p>
            <a:pPr algn="ctr"/>
            <a:r>
              <a:rPr lang="en-GB" sz="1018"/>
              <a:t>Accredited</a:t>
            </a:r>
          </a:p>
        </p:txBody>
      </p:sp>
      <p:cxnSp>
        <p:nvCxnSpPr>
          <p:cNvPr id="160" name="Straight Arrow Connector 159">
            <a:extLst>
              <a:ext uri="{FF2B5EF4-FFF2-40B4-BE49-F238E27FC236}">
                <a16:creationId xmlns:a16="http://schemas.microsoft.com/office/drawing/2014/main" id="{26ACAC92-9C32-4FAE-9A0C-73F6F165FEFB}"/>
              </a:ext>
            </a:extLst>
          </p:cNvPr>
          <p:cNvCxnSpPr>
            <a:cxnSpLocks/>
          </p:cNvCxnSpPr>
          <p:nvPr/>
        </p:nvCxnSpPr>
        <p:spPr>
          <a:xfrm flipH="1" flipV="1">
            <a:off x="1779790" y="6008167"/>
            <a:ext cx="1386000" cy="1"/>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62" name="Straight Arrow Connector 161">
            <a:extLst>
              <a:ext uri="{FF2B5EF4-FFF2-40B4-BE49-F238E27FC236}">
                <a16:creationId xmlns:a16="http://schemas.microsoft.com/office/drawing/2014/main" id="{4EA845A3-B6E2-47CB-9656-9A0FF5874BB5}"/>
              </a:ext>
            </a:extLst>
          </p:cNvPr>
          <p:cNvCxnSpPr>
            <a:cxnSpLocks/>
          </p:cNvCxnSpPr>
          <p:nvPr/>
        </p:nvCxnSpPr>
        <p:spPr>
          <a:xfrm>
            <a:off x="1397337" y="6355191"/>
            <a:ext cx="0" cy="252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TextBox 162">
            <a:extLst>
              <a:ext uri="{FF2B5EF4-FFF2-40B4-BE49-F238E27FC236}">
                <a16:creationId xmlns:a16="http://schemas.microsoft.com/office/drawing/2014/main" id="{65FFB95A-E295-4F82-A659-AAB9EDCA188F}"/>
              </a:ext>
            </a:extLst>
          </p:cNvPr>
          <p:cNvSpPr txBox="1"/>
          <p:nvPr/>
        </p:nvSpPr>
        <p:spPr>
          <a:xfrm>
            <a:off x="3192512" y="6779938"/>
            <a:ext cx="1972597" cy="562270"/>
          </a:xfrm>
          <a:prstGeom prst="rect">
            <a:avLst/>
          </a:prstGeom>
          <a:noFill/>
          <a:ln w="28575">
            <a:solidFill>
              <a:srgbClr val="00B050"/>
            </a:solidFill>
          </a:ln>
        </p:spPr>
        <p:txBody>
          <a:bodyPr wrap="square" lIns="44313" rIns="44313" rtlCol="0">
            <a:spAutoFit/>
          </a:bodyPr>
          <a:lstStyle/>
          <a:p>
            <a:pPr algn="ctr"/>
            <a:r>
              <a:rPr lang="en-GB" sz="1018"/>
              <a:t>Install private service pipe using a suitably accredited installer </a:t>
            </a:r>
          </a:p>
          <a:p>
            <a:pPr algn="ctr"/>
            <a:r>
              <a:rPr lang="en-GB" sz="1018"/>
              <a:t>(for example WRAS)</a:t>
            </a:r>
          </a:p>
        </p:txBody>
      </p:sp>
      <p:cxnSp>
        <p:nvCxnSpPr>
          <p:cNvPr id="24" name="Straight Connector 23">
            <a:extLst>
              <a:ext uri="{FF2B5EF4-FFF2-40B4-BE49-F238E27FC236}">
                <a16:creationId xmlns:a16="http://schemas.microsoft.com/office/drawing/2014/main" id="{C3C16308-CB2B-4B28-9EEF-C774907F9674}"/>
              </a:ext>
            </a:extLst>
          </p:cNvPr>
          <p:cNvCxnSpPr/>
          <p:nvPr/>
        </p:nvCxnSpPr>
        <p:spPr>
          <a:xfrm flipH="1">
            <a:off x="960456" y="6349808"/>
            <a:ext cx="44051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48E4F514-B88A-4184-A91E-9EE8BDFD073F}"/>
              </a:ext>
            </a:extLst>
          </p:cNvPr>
          <p:cNvCxnSpPr>
            <a:cxnSpLocks/>
          </p:cNvCxnSpPr>
          <p:nvPr/>
        </p:nvCxnSpPr>
        <p:spPr>
          <a:xfrm flipH="1">
            <a:off x="962513" y="3033280"/>
            <a:ext cx="0" cy="331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DAEBFB5C-E348-4E48-A4FD-EDDE7825F42F}"/>
              </a:ext>
            </a:extLst>
          </p:cNvPr>
          <p:cNvCxnSpPr>
            <a:cxnSpLocks/>
          </p:cNvCxnSpPr>
          <p:nvPr/>
        </p:nvCxnSpPr>
        <p:spPr>
          <a:xfrm flipH="1">
            <a:off x="1784545" y="5867766"/>
            <a:ext cx="0" cy="144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6" name="TextBox 165">
            <a:extLst>
              <a:ext uri="{FF2B5EF4-FFF2-40B4-BE49-F238E27FC236}">
                <a16:creationId xmlns:a16="http://schemas.microsoft.com/office/drawing/2014/main" id="{4B26E6CD-D479-4B2F-8498-E99E3B070A0B}"/>
              </a:ext>
            </a:extLst>
          </p:cNvPr>
          <p:cNvSpPr txBox="1"/>
          <p:nvPr/>
        </p:nvSpPr>
        <p:spPr>
          <a:xfrm>
            <a:off x="883712" y="7616399"/>
            <a:ext cx="987882" cy="405624"/>
          </a:xfrm>
          <a:prstGeom prst="rect">
            <a:avLst/>
          </a:prstGeom>
          <a:noFill/>
          <a:ln w="28575">
            <a:solidFill>
              <a:srgbClr val="00B050"/>
            </a:solidFill>
          </a:ln>
        </p:spPr>
        <p:txBody>
          <a:bodyPr wrap="square" lIns="44313" rIns="44313" rtlCol="0">
            <a:spAutoFit/>
          </a:bodyPr>
          <a:lstStyle/>
          <a:p>
            <a:pPr algn="ctr"/>
            <a:r>
              <a:rPr lang="en-GB" sz="1018"/>
              <a:t>Install private service pipe</a:t>
            </a:r>
          </a:p>
        </p:txBody>
      </p:sp>
      <p:cxnSp>
        <p:nvCxnSpPr>
          <p:cNvPr id="168" name="Straight Connector 167">
            <a:extLst>
              <a:ext uri="{FF2B5EF4-FFF2-40B4-BE49-F238E27FC236}">
                <a16:creationId xmlns:a16="http://schemas.microsoft.com/office/drawing/2014/main" id="{7A93104C-0674-4D34-8AD0-9B4C5FF8108F}"/>
              </a:ext>
            </a:extLst>
          </p:cNvPr>
          <p:cNvCxnSpPr>
            <a:cxnSpLocks/>
          </p:cNvCxnSpPr>
          <p:nvPr/>
        </p:nvCxnSpPr>
        <p:spPr>
          <a:xfrm>
            <a:off x="5182042" y="6971124"/>
            <a:ext cx="396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A04DB028-F833-467F-8BA7-4D27169B4089}"/>
              </a:ext>
            </a:extLst>
          </p:cNvPr>
          <p:cNvCxnSpPr>
            <a:cxnSpLocks/>
          </p:cNvCxnSpPr>
          <p:nvPr/>
        </p:nvCxnSpPr>
        <p:spPr>
          <a:xfrm>
            <a:off x="1876563" y="7787461"/>
            <a:ext cx="3708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0" name="Straight Arrow Connector 169">
            <a:extLst>
              <a:ext uri="{FF2B5EF4-FFF2-40B4-BE49-F238E27FC236}">
                <a16:creationId xmlns:a16="http://schemas.microsoft.com/office/drawing/2014/main" id="{B1203857-B153-43FD-AFAD-5377CDA6E46C}"/>
              </a:ext>
            </a:extLst>
          </p:cNvPr>
          <p:cNvCxnSpPr>
            <a:cxnSpLocks/>
          </p:cNvCxnSpPr>
          <p:nvPr/>
        </p:nvCxnSpPr>
        <p:spPr>
          <a:xfrm flipH="1" flipV="1">
            <a:off x="1654128" y="8164932"/>
            <a:ext cx="1530000" cy="1"/>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3A7966B5-812F-4BFD-9FC8-F1D3C4132A2C}"/>
              </a:ext>
            </a:extLst>
          </p:cNvPr>
          <p:cNvCxnSpPr>
            <a:cxnSpLocks/>
          </p:cNvCxnSpPr>
          <p:nvPr/>
        </p:nvCxnSpPr>
        <p:spPr>
          <a:xfrm flipH="1">
            <a:off x="1658883" y="8024531"/>
            <a:ext cx="0" cy="144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traight Arrow Connector 171">
            <a:extLst>
              <a:ext uri="{FF2B5EF4-FFF2-40B4-BE49-F238E27FC236}">
                <a16:creationId xmlns:a16="http://schemas.microsoft.com/office/drawing/2014/main" id="{B84DD724-C3D2-477F-B864-E3322FA5CFF7}"/>
              </a:ext>
            </a:extLst>
          </p:cNvPr>
          <p:cNvCxnSpPr>
            <a:cxnSpLocks/>
          </p:cNvCxnSpPr>
          <p:nvPr/>
        </p:nvCxnSpPr>
        <p:spPr>
          <a:xfrm flipH="1" flipV="1">
            <a:off x="5172537" y="5976415"/>
            <a:ext cx="414000" cy="1"/>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3" name="TextBox 172">
            <a:extLst>
              <a:ext uri="{FF2B5EF4-FFF2-40B4-BE49-F238E27FC236}">
                <a16:creationId xmlns:a16="http://schemas.microsoft.com/office/drawing/2014/main" id="{E5DC16B4-4EDC-4D73-9C58-BA143C194FE0}"/>
              </a:ext>
            </a:extLst>
          </p:cNvPr>
          <p:cNvSpPr txBox="1"/>
          <p:nvPr/>
        </p:nvSpPr>
        <p:spPr>
          <a:xfrm>
            <a:off x="8200980" y="6951173"/>
            <a:ext cx="3860067" cy="1404487"/>
          </a:xfrm>
          <a:prstGeom prst="rect">
            <a:avLst/>
          </a:prstGeom>
          <a:solidFill>
            <a:schemeClr val="bg1"/>
          </a:solidFill>
        </p:spPr>
        <p:txBody>
          <a:bodyPr wrap="square" rtlCol="0">
            <a:spAutoFit/>
          </a:bodyPr>
          <a:lstStyle/>
          <a:p>
            <a:pPr algn="just"/>
            <a:r>
              <a:rPr lang="en-GB" sz="1066" b="1"/>
              <a:t>Note 7.3</a:t>
            </a:r>
            <a:r>
              <a:rPr lang="en-GB" sz="1066"/>
              <a:t>:  Private supply pipes can be laid by any party providing they meet the requirements of the Water Company when doing so.  Private supply pipes should be: (1) laid to the correct depth, (2) ducted through walls, (3) appropriately insulated internally  (4) have an end plug at the meter end to prevent contamination prior to connection (5) be the appropriate material (6) and have the minimum internal plumbing.  See Water Company local requirements for more detail.</a:t>
            </a:r>
          </a:p>
        </p:txBody>
      </p:sp>
      <p:cxnSp>
        <p:nvCxnSpPr>
          <p:cNvPr id="174" name="Straight Arrow Connector 173">
            <a:extLst>
              <a:ext uri="{FF2B5EF4-FFF2-40B4-BE49-F238E27FC236}">
                <a16:creationId xmlns:a16="http://schemas.microsoft.com/office/drawing/2014/main" id="{08FB5306-39E8-440C-BB47-050ACCFD7A5B}"/>
              </a:ext>
            </a:extLst>
          </p:cNvPr>
          <p:cNvCxnSpPr/>
          <p:nvPr/>
        </p:nvCxnSpPr>
        <p:spPr>
          <a:xfrm flipH="1">
            <a:off x="5182042" y="8175792"/>
            <a:ext cx="1296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5" name="Straight Arrow Connector 174">
            <a:extLst>
              <a:ext uri="{FF2B5EF4-FFF2-40B4-BE49-F238E27FC236}">
                <a16:creationId xmlns:a16="http://schemas.microsoft.com/office/drawing/2014/main" id="{6CC26630-E332-475E-B539-CF203B4916B7}"/>
              </a:ext>
            </a:extLst>
          </p:cNvPr>
          <p:cNvCxnSpPr>
            <a:cxnSpLocks/>
          </p:cNvCxnSpPr>
          <p:nvPr/>
        </p:nvCxnSpPr>
        <p:spPr>
          <a:xfrm flipV="1">
            <a:off x="6473427" y="7964086"/>
            <a:ext cx="0"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82F4C549-87E1-4461-96C4-6A71FD3E55DD}"/>
              </a:ext>
            </a:extLst>
          </p:cNvPr>
          <p:cNvCxnSpPr>
            <a:cxnSpLocks/>
          </p:cNvCxnSpPr>
          <p:nvPr/>
        </p:nvCxnSpPr>
        <p:spPr>
          <a:xfrm flipH="1" flipV="1">
            <a:off x="2988464" y="4573868"/>
            <a:ext cx="180000" cy="1"/>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EDE02B9E-36A2-4A88-A7EA-AA55E4F64D6C}"/>
              </a:ext>
            </a:extLst>
          </p:cNvPr>
          <p:cNvCxnSpPr>
            <a:cxnSpLocks/>
          </p:cNvCxnSpPr>
          <p:nvPr/>
        </p:nvCxnSpPr>
        <p:spPr>
          <a:xfrm flipH="1">
            <a:off x="2981149" y="3646141"/>
            <a:ext cx="0" cy="936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983C608-6D99-4724-B9E3-9FC808B7512F}"/>
              </a:ext>
            </a:extLst>
          </p:cNvPr>
          <p:cNvSpPr txBox="1"/>
          <p:nvPr/>
        </p:nvSpPr>
        <p:spPr>
          <a:xfrm>
            <a:off x="3192512" y="4312148"/>
            <a:ext cx="1972597" cy="1032206"/>
          </a:xfrm>
          <a:prstGeom prst="rect">
            <a:avLst/>
          </a:prstGeom>
          <a:noFill/>
          <a:ln w="28575">
            <a:solidFill>
              <a:srgbClr val="00B050"/>
            </a:solidFill>
          </a:ln>
        </p:spPr>
        <p:txBody>
          <a:bodyPr wrap="square" lIns="44313" rIns="44313" rtlCol="0">
            <a:spAutoFit/>
          </a:bodyPr>
          <a:lstStyle/>
          <a:p>
            <a:pPr algn="ctr"/>
            <a:r>
              <a:rPr lang="en-GB" sz="1018"/>
              <a:t>Install internal plumbing in accordance with a type-approval obtained from the Water Company and if the Water Company requires it notify the Water Company</a:t>
            </a:r>
          </a:p>
          <a:p>
            <a:pPr algn="ctr"/>
            <a:r>
              <a:rPr lang="en-GB" sz="1018"/>
              <a:t>(See note 7.1)</a:t>
            </a:r>
          </a:p>
        </p:txBody>
      </p:sp>
      <p:cxnSp>
        <p:nvCxnSpPr>
          <p:cNvPr id="57" name="Straight Connector 56">
            <a:extLst>
              <a:ext uri="{FF2B5EF4-FFF2-40B4-BE49-F238E27FC236}">
                <a16:creationId xmlns:a16="http://schemas.microsoft.com/office/drawing/2014/main" id="{CAED795B-6BF1-4A95-AA85-93804854E9C4}"/>
              </a:ext>
            </a:extLst>
          </p:cNvPr>
          <p:cNvCxnSpPr>
            <a:cxnSpLocks/>
          </p:cNvCxnSpPr>
          <p:nvPr/>
        </p:nvCxnSpPr>
        <p:spPr>
          <a:xfrm>
            <a:off x="5179307" y="4593283"/>
            <a:ext cx="396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3B33593F-9AB1-4D14-9F1A-CFE4C2885346}"/>
              </a:ext>
            </a:extLst>
          </p:cNvPr>
          <p:cNvCxnSpPr>
            <a:cxnSpLocks/>
          </p:cNvCxnSpPr>
          <p:nvPr/>
        </p:nvCxnSpPr>
        <p:spPr>
          <a:xfrm>
            <a:off x="5191626" y="1964883"/>
            <a:ext cx="396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00EED00F-22CD-4C86-9F66-2D291811E786}"/>
              </a:ext>
            </a:extLst>
          </p:cNvPr>
          <p:cNvCxnSpPr/>
          <p:nvPr/>
        </p:nvCxnSpPr>
        <p:spPr>
          <a:xfrm>
            <a:off x="5410391" y="1091563"/>
            <a:ext cx="0" cy="748800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0185DA5E-84E9-4A28-A2DF-8157F4EB7220}"/>
              </a:ext>
            </a:extLst>
          </p:cNvPr>
          <p:cNvSpPr txBox="1"/>
          <p:nvPr/>
        </p:nvSpPr>
        <p:spPr>
          <a:xfrm>
            <a:off x="8161266" y="1369859"/>
            <a:ext cx="3860067" cy="1240468"/>
          </a:xfrm>
          <a:prstGeom prst="rect">
            <a:avLst/>
          </a:prstGeom>
          <a:solidFill>
            <a:schemeClr val="bg1"/>
          </a:solidFill>
        </p:spPr>
        <p:txBody>
          <a:bodyPr wrap="square" rtlCol="0" anchor="t">
            <a:spAutoFit/>
          </a:bodyPr>
          <a:lstStyle/>
          <a:p>
            <a:pPr algn="just"/>
            <a:r>
              <a:rPr lang="en-GB" sz="1050" b="1"/>
              <a:t>Note 7.0</a:t>
            </a:r>
            <a:r>
              <a:rPr lang="en-GB" sz="1050"/>
              <a:t>:  Water companies may specify a particular type and manufacturer of meter that the Water Company requires to be installed and may offer a procurement link to suit. Water companies may offer to supply meters that meet its specification and/or provide details of the meter type and the Water company standard asset supplier/ manufacturer for SLP’s to procure direct. See Water Company charging arrangements for more details.</a:t>
            </a:r>
            <a:endParaRPr lang="en-GB" sz="1050">
              <a:cs typeface="Calibri"/>
            </a:endParaRPr>
          </a:p>
        </p:txBody>
      </p:sp>
      <p:sp>
        <p:nvSpPr>
          <p:cNvPr id="63" name="TextBox 62">
            <a:extLst>
              <a:ext uri="{FF2B5EF4-FFF2-40B4-BE49-F238E27FC236}">
                <a16:creationId xmlns:a16="http://schemas.microsoft.com/office/drawing/2014/main" id="{B6636281-293F-4A6F-8E2E-EB3B3233FDCD}"/>
              </a:ext>
            </a:extLst>
          </p:cNvPr>
          <p:cNvSpPr txBox="1"/>
          <p:nvPr/>
        </p:nvSpPr>
        <p:spPr>
          <a:xfrm>
            <a:off x="10806388" y="9201090"/>
            <a:ext cx="1939477" cy="400110"/>
          </a:xfrm>
          <a:prstGeom prst="rect">
            <a:avLst/>
          </a:prstGeom>
          <a:noFill/>
        </p:spPr>
        <p:txBody>
          <a:bodyPr wrap="square" rtlCol="0">
            <a:spAutoFit/>
          </a:bodyPr>
          <a:lstStyle/>
          <a:p>
            <a:pPr algn="ctr"/>
            <a:r>
              <a:rPr lang="en-GB" sz="2000" b="1" i="1">
                <a:solidFill>
                  <a:srgbClr val="7030A0"/>
                </a:solidFill>
                <a:latin typeface="Abadi Extra Light" panose="020B0204020104020204" pitchFamily="34" charset="0"/>
              </a:rPr>
              <a:t> </a:t>
            </a:r>
            <a:r>
              <a:rPr lang="en-GB" sz="1200" b="1" i="1">
                <a:solidFill>
                  <a:srgbClr val="7030A0"/>
                </a:solidFill>
                <a:latin typeface="Abadi Extra Light" panose="020B0204020104020204" pitchFamily="34" charset="0"/>
              </a:rPr>
              <a:t>Appendix C - 13</a:t>
            </a:r>
            <a:endParaRPr lang="en-GB" sz="2000" b="1" i="1">
              <a:solidFill>
                <a:srgbClr val="7030A0"/>
              </a:solidFill>
              <a:latin typeface="Abadi Extra Light" panose="020B0204020104020204" pitchFamily="34" charset="0"/>
            </a:endParaRPr>
          </a:p>
        </p:txBody>
      </p:sp>
      <p:sp>
        <p:nvSpPr>
          <p:cNvPr id="65" name="TextBox 64">
            <a:extLst>
              <a:ext uri="{FF2B5EF4-FFF2-40B4-BE49-F238E27FC236}">
                <a16:creationId xmlns:a16="http://schemas.microsoft.com/office/drawing/2014/main" id="{43A25938-CEFC-4180-9511-36BA528723E8}"/>
              </a:ext>
            </a:extLst>
          </p:cNvPr>
          <p:cNvSpPr txBox="1"/>
          <p:nvPr/>
        </p:nvSpPr>
        <p:spPr>
          <a:xfrm>
            <a:off x="10574476" y="370655"/>
            <a:ext cx="1939477" cy="400110"/>
          </a:xfrm>
          <a:prstGeom prst="rect">
            <a:avLst/>
          </a:prstGeom>
          <a:noFill/>
        </p:spPr>
        <p:txBody>
          <a:bodyPr wrap="square" rtlCol="0">
            <a:spAutoFit/>
          </a:bodyPr>
          <a:lstStyle/>
          <a:p>
            <a:pPr algn="ctr"/>
            <a:r>
              <a:rPr lang="en-GB" sz="2000" b="1" i="1" dirty="0">
                <a:solidFill>
                  <a:srgbClr val="7030A0"/>
                </a:solidFill>
                <a:latin typeface="Abadi Extra Light" panose="020B0204020104020204" pitchFamily="34" charset="0"/>
              </a:rPr>
              <a:t> </a:t>
            </a:r>
            <a:r>
              <a:rPr lang="en-GB" sz="1200" b="1" i="1" dirty="0">
                <a:solidFill>
                  <a:srgbClr val="7030A0"/>
                </a:solidFill>
                <a:latin typeface="Abadi Extra Light" panose="020B0204020104020204" pitchFamily="34" charset="0"/>
              </a:rPr>
              <a:t>Version: 1</a:t>
            </a:r>
            <a:endParaRPr lang="en-GB" sz="2000" b="1" i="1" dirty="0">
              <a:solidFill>
                <a:srgbClr val="7030A0"/>
              </a:solidFill>
              <a:latin typeface="Abadi Extra Light" panose="020B0204020104020204" pitchFamily="34" charset="0"/>
            </a:endParaRPr>
          </a:p>
        </p:txBody>
      </p:sp>
      <p:sp>
        <p:nvSpPr>
          <p:cNvPr id="67" name="TextBox 66">
            <a:extLst>
              <a:ext uri="{FF2B5EF4-FFF2-40B4-BE49-F238E27FC236}">
                <a16:creationId xmlns:a16="http://schemas.microsoft.com/office/drawing/2014/main" id="{B2E10BED-F150-4612-B1E4-EB5E0D4FC7A2}"/>
              </a:ext>
            </a:extLst>
          </p:cNvPr>
          <p:cNvSpPr txBox="1"/>
          <p:nvPr/>
        </p:nvSpPr>
        <p:spPr>
          <a:xfrm>
            <a:off x="70305" y="9184276"/>
            <a:ext cx="1939477" cy="400110"/>
          </a:xfrm>
          <a:prstGeom prst="rect">
            <a:avLst/>
          </a:prstGeom>
          <a:noFill/>
        </p:spPr>
        <p:txBody>
          <a:bodyPr wrap="square" rtlCol="0">
            <a:spAutoFit/>
          </a:bodyPr>
          <a:lstStyle/>
          <a:p>
            <a:pPr algn="ctr"/>
            <a:r>
              <a:rPr lang="en-GB" sz="2000" dirty="0">
                <a:solidFill>
                  <a:srgbClr val="7030A0"/>
                </a:solidFill>
                <a:latin typeface="+mj-lt"/>
              </a:rPr>
              <a:t> </a:t>
            </a:r>
            <a:r>
              <a:rPr lang="en-GB" sz="1200" dirty="0">
                <a:solidFill>
                  <a:srgbClr val="7030A0"/>
                </a:solidFill>
                <a:latin typeface="+mj-lt"/>
              </a:rPr>
              <a:t>© Water UK 071019</a:t>
            </a:r>
            <a:endParaRPr lang="en-GB" sz="2000" dirty="0">
              <a:solidFill>
                <a:srgbClr val="7030A0"/>
              </a:solidFill>
              <a:latin typeface="+mj-lt"/>
            </a:endParaRPr>
          </a:p>
        </p:txBody>
      </p:sp>
    </p:spTree>
    <p:extLst>
      <p:ext uri="{BB962C8B-B14F-4D97-AF65-F5344CB8AC3E}">
        <p14:creationId xmlns:p14="http://schemas.microsoft.com/office/powerpoint/2010/main" val="2881121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TextBox 60">
            <a:extLst>
              <a:ext uri="{FF2B5EF4-FFF2-40B4-BE49-F238E27FC236}">
                <a16:creationId xmlns:a16="http://schemas.microsoft.com/office/drawing/2014/main" id="{74879EEC-9345-49FD-A01E-7FE04436C6B1}"/>
              </a:ext>
            </a:extLst>
          </p:cNvPr>
          <p:cNvSpPr txBox="1"/>
          <p:nvPr/>
        </p:nvSpPr>
        <p:spPr>
          <a:xfrm>
            <a:off x="524691" y="1423081"/>
            <a:ext cx="2005495" cy="7454669"/>
          </a:xfrm>
          <a:prstGeom prst="rect">
            <a:avLst/>
          </a:prstGeom>
          <a:noFill/>
          <a:ln w="12700">
            <a:solidFill>
              <a:schemeClr val="tx1">
                <a:lumMod val="50000"/>
                <a:lumOff val="50000"/>
              </a:schemeClr>
            </a:solidFill>
            <a:prstDash val="sysDash"/>
          </a:ln>
        </p:spPr>
        <p:txBody>
          <a:bodyPr wrap="square" lIns="44313" rIns="44313" rtlCol="0">
            <a:spAutoFit/>
          </a:bodyPr>
          <a:lstStyle/>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r>
              <a:rPr lang="en-GB" sz="1018"/>
              <a:t>Provide access for works</a:t>
            </a:r>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p:txBody>
      </p:sp>
      <p:cxnSp>
        <p:nvCxnSpPr>
          <p:cNvPr id="36" name="Straight Connector 35"/>
          <p:cNvCxnSpPr>
            <a:cxnSpLocks/>
          </p:cNvCxnSpPr>
          <p:nvPr/>
        </p:nvCxnSpPr>
        <p:spPr>
          <a:xfrm>
            <a:off x="5214681" y="2223742"/>
            <a:ext cx="360000" cy="0"/>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2718327" y="1975023"/>
            <a:ext cx="2496354" cy="1502142"/>
          </a:xfrm>
          <a:prstGeom prst="rect">
            <a:avLst/>
          </a:prstGeom>
          <a:noFill/>
          <a:ln w="28575">
            <a:solidFill>
              <a:srgbClr val="00B050"/>
            </a:solidFill>
          </a:ln>
        </p:spPr>
        <p:txBody>
          <a:bodyPr wrap="square" lIns="44313" rIns="44313" rtlCol="0">
            <a:spAutoFit/>
          </a:bodyPr>
          <a:lstStyle/>
          <a:p>
            <a:pPr algn="ctr"/>
            <a:r>
              <a:rPr lang="en-GB" sz="1018"/>
              <a:t>SLP Notifies intention to connect a private service pipe to a vested main (see notes 5.9 &amp; 7.4). Water companies may require SLPs to use a plot reference if their Local Practice dictates (see note 7.4) </a:t>
            </a:r>
          </a:p>
          <a:p>
            <a:pPr algn="ctr"/>
            <a:r>
              <a:rPr lang="en-GB" sz="1018"/>
              <a:t>Either make payment, or commit to making payment later for the Administration Fees associated with self-lay service connections </a:t>
            </a:r>
          </a:p>
          <a:p>
            <a:pPr algn="ctr"/>
            <a:r>
              <a:rPr lang="en-GB" sz="1018"/>
              <a:t>(see note 7.5)</a:t>
            </a:r>
          </a:p>
        </p:txBody>
      </p:sp>
      <p:sp>
        <p:nvSpPr>
          <p:cNvPr id="39" name="TextBox 38"/>
          <p:cNvSpPr txBox="1"/>
          <p:nvPr/>
        </p:nvSpPr>
        <p:spPr>
          <a:xfrm>
            <a:off x="5594278" y="2098523"/>
            <a:ext cx="2077184" cy="248979"/>
          </a:xfrm>
          <a:prstGeom prst="rect">
            <a:avLst/>
          </a:prstGeom>
          <a:noFill/>
          <a:ln w="28575">
            <a:solidFill>
              <a:srgbClr val="FF0000"/>
            </a:solidFill>
          </a:ln>
        </p:spPr>
        <p:txBody>
          <a:bodyPr wrap="square" lIns="44313" rIns="44313" rtlCol="0">
            <a:spAutoFit/>
          </a:bodyPr>
          <a:lstStyle/>
          <a:p>
            <a:pPr algn="ctr"/>
            <a:r>
              <a:rPr lang="en-GB" sz="1018"/>
              <a:t>Notification received</a:t>
            </a:r>
          </a:p>
        </p:txBody>
      </p:sp>
      <p:cxnSp>
        <p:nvCxnSpPr>
          <p:cNvPr id="88" name="Straight Arrow Connector 87"/>
          <p:cNvCxnSpPr>
            <a:cxnSpLocks/>
          </p:cNvCxnSpPr>
          <p:nvPr/>
        </p:nvCxnSpPr>
        <p:spPr>
          <a:xfrm>
            <a:off x="6472850" y="2347502"/>
            <a:ext cx="0" cy="27108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Rectangle: Rounded Corners 49">
            <a:extLst>
              <a:ext uri="{FF2B5EF4-FFF2-40B4-BE49-F238E27FC236}">
                <a16:creationId xmlns:a16="http://schemas.microsoft.com/office/drawing/2014/main" id="{10A67DA3-B1D1-4FA5-9191-84B1E84DDDE5}"/>
              </a:ext>
            </a:extLst>
          </p:cNvPr>
          <p:cNvSpPr/>
          <p:nvPr/>
        </p:nvSpPr>
        <p:spPr>
          <a:xfrm>
            <a:off x="468085" y="416924"/>
            <a:ext cx="11880000" cy="8856000"/>
          </a:xfrm>
          <a:prstGeom prst="roundRect">
            <a:avLst>
              <a:gd name="adj" fmla="val 252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TextBox 50">
            <a:extLst>
              <a:ext uri="{FF2B5EF4-FFF2-40B4-BE49-F238E27FC236}">
                <a16:creationId xmlns:a16="http://schemas.microsoft.com/office/drawing/2014/main" id="{936FF107-0972-4E1C-ACC0-5A485A3C5973}"/>
              </a:ext>
            </a:extLst>
          </p:cNvPr>
          <p:cNvSpPr txBox="1"/>
          <p:nvPr/>
        </p:nvSpPr>
        <p:spPr>
          <a:xfrm>
            <a:off x="637645" y="508909"/>
            <a:ext cx="5202001" cy="400110"/>
          </a:xfrm>
          <a:prstGeom prst="rect">
            <a:avLst/>
          </a:prstGeom>
          <a:noFill/>
        </p:spPr>
        <p:txBody>
          <a:bodyPr wrap="none" rtlCol="0">
            <a:spAutoFit/>
          </a:bodyPr>
          <a:lstStyle/>
          <a:p>
            <a:r>
              <a:rPr lang="en-GB" sz="2000" b="1">
                <a:solidFill>
                  <a:srgbClr val="7030A0"/>
                </a:solidFill>
              </a:rPr>
              <a:t>Stage 7:  Make service connections (part 2 of 3)</a:t>
            </a:r>
          </a:p>
        </p:txBody>
      </p:sp>
      <p:sp>
        <p:nvSpPr>
          <p:cNvPr id="69" name="TextBox 68">
            <a:extLst>
              <a:ext uri="{FF2B5EF4-FFF2-40B4-BE49-F238E27FC236}">
                <a16:creationId xmlns:a16="http://schemas.microsoft.com/office/drawing/2014/main" id="{BB16822A-BD38-4490-A168-569F8D226C1A}"/>
              </a:ext>
            </a:extLst>
          </p:cNvPr>
          <p:cNvSpPr txBox="1"/>
          <p:nvPr/>
        </p:nvSpPr>
        <p:spPr>
          <a:xfrm>
            <a:off x="616857" y="1479439"/>
            <a:ext cx="1822193" cy="718915"/>
          </a:xfrm>
          <a:prstGeom prst="rect">
            <a:avLst/>
          </a:prstGeom>
          <a:noFill/>
          <a:ln w="28575">
            <a:solidFill>
              <a:srgbClr val="00B050"/>
            </a:solidFill>
          </a:ln>
        </p:spPr>
        <p:txBody>
          <a:bodyPr wrap="square" lIns="44313" rIns="44313" rtlCol="0">
            <a:spAutoFit/>
          </a:bodyPr>
          <a:lstStyle/>
          <a:p>
            <a:pPr algn="just"/>
            <a:r>
              <a:rPr lang="en-GB" sz="1018"/>
              <a:t>Progress provision of any unaccredited works, control premises, and coordinate overall development programme</a:t>
            </a:r>
          </a:p>
        </p:txBody>
      </p:sp>
      <p:sp>
        <p:nvSpPr>
          <p:cNvPr id="71" name="TextBox 70">
            <a:extLst>
              <a:ext uri="{FF2B5EF4-FFF2-40B4-BE49-F238E27FC236}">
                <a16:creationId xmlns:a16="http://schemas.microsoft.com/office/drawing/2014/main" id="{688451D1-4116-473C-A8F9-C8E15F00ED1D}"/>
              </a:ext>
            </a:extLst>
          </p:cNvPr>
          <p:cNvSpPr txBox="1"/>
          <p:nvPr/>
        </p:nvSpPr>
        <p:spPr>
          <a:xfrm>
            <a:off x="616857" y="2595685"/>
            <a:ext cx="1822193" cy="562270"/>
          </a:xfrm>
          <a:prstGeom prst="rect">
            <a:avLst/>
          </a:prstGeom>
          <a:noFill/>
          <a:ln w="28575">
            <a:solidFill>
              <a:srgbClr val="00B050"/>
            </a:solidFill>
          </a:ln>
        </p:spPr>
        <p:txBody>
          <a:bodyPr wrap="square" lIns="44313" rIns="44313" rtlCol="0">
            <a:spAutoFit/>
          </a:bodyPr>
          <a:lstStyle/>
          <a:p>
            <a:pPr algn="ctr"/>
            <a:r>
              <a:rPr lang="en-GB" sz="1018"/>
              <a:t>Call-off service connections as required by the development programme </a:t>
            </a:r>
          </a:p>
        </p:txBody>
      </p:sp>
      <p:cxnSp>
        <p:nvCxnSpPr>
          <p:cNvPr id="74" name="Straight Connector 73">
            <a:extLst>
              <a:ext uri="{FF2B5EF4-FFF2-40B4-BE49-F238E27FC236}">
                <a16:creationId xmlns:a16="http://schemas.microsoft.com/office/drawing/2014/main" id="{8933ABDE-3A71-4D4B-B53C-3F1C668CF57F}"/>
              </a:ext>
            </a:extLst>
          </p:cNvPr>
          <p:cNvCxnSpPr/>
          <p:nvPr/>
        </p:nvCxnSpPr>
        <p:spPr>
          <a:xfrm>
            <a:off x="2432783" y="2848215"/>
            <a:ext cx="288000" cy="0"/>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9" name="TextBox 98">
            <a:extLst>
              <a:ext uri="{FF2B5EF4-FFF2-40B4-BE49-F238E27FC236}">
                <a16:creationId xmlns:a16="http://schemas.microsoft.com/office/drawing/2014/main" id="{89454C4A-125A-40CD-89A3-9BEF00AE934D}"/>
              </a:ext>
            </a:extLst>
          </p:cNvPr>
          <p:cNvSpPr txBox="1"/>
          <p:nvPr/>
        </p:nvSpPr>
        <p:spPr>
          <a:xfrm>
            <a:off x="8274638" y="2843551"/>
            <a:ext cx="3860067" cy="1568506"/>
          </a:xfrm>
          <a:prstGeom prst="rect">
            <a:avLst/>
          </a:prstGeom>
          <a:noFill/>
        </p:spPr>
        <p:txBody>
          <a:bodyPr wrap="square" rtlCol="0" anchor="t">
            <a:spAutoFit/>
          </a:bodyPr>
          <a:lstStyle/>
          <a:p>
            <a:pPr algn="just"/>
            <a:r>
              <a:rPr lang="en-GB" sz="1050" b="1"/>
              <a:t>Note 7.5</a:t>
            </a:r>
            <a:r>
              <a:rPr lang="en-GB" sz="1050"/>
              <a:t>:  In accordance with their individual published Charging Arrangements, water companies charge an Administration Fee to cover the cost of creating a new account for each property.  See each water companies published Charging Arrangements for further detail of the fees, timing, and payment methods.</a:t>
            </a:r>
          </a:p>
          <a:p>
            <a:pPr algn="just"/>
            <a:r>
              <a:rPr lang="en-GB" sz="1066"/>
              <a:t>Some companies may require Developer / SLP details for any interim bill to cover pre-occupancy period.  NOTE: Connections made pre-occupation may be deemed NHH for water revenue purposes. </a:t>
            </a:r>
            <a:endParaRPr lang="en-GB" sz="1066">
              <a:solidFill>
                <a:srgbClr val="0070C0"/>
              </a:solidFill>
            </a:endParaRPr>
          </a:p>
        </p:txBody>
      </p:sp>
      <p:sp>
        <p:nvSpPr>
          <p:cNvPr id="100" name="TextBox 99">
            <a:extLst>
              <a:ext uri="{FF2B5EF4-FFF2-40B4-BE49-F238E27FC236}">
                <a16:creationId xmlns:a16="http://schemas.microsoft.com/office/drawing/2014/main" id="{5E73373E-AB4C-45EE-BA7E-3AFCFB8A7B8B}"/>
              </a:ext>
            </a:extLst>
          </p:cNvPr>
          <p:cNvSpPr txBox="1"/>
          <p:nvPr/>
        </p:nvSpPr>
        <p:spPr>
          <a:xfrm>
            <a:off x="5594278" y="3918261"/>
            <a:ext cx="2087030" cy="718915"/>
          </a:xfrm>
          <a:prstGeom prst="rect">
            <a:avLst/>
          </a:prstGeom>
          <a:noFill/>
          <a:ln w="28575">
            <a:solidFill>
              <a:srgbClr val="FF0000"/>
            </a:solidFill>
          </a:ln>
        </p:spPr>
        <p:txBody>
          <a:bodyPr wrap="square" lIns="44313" rIns="44313" rtlCol="0">
            <a:spAutoFit/>
          </a:bodyPr>
          <a:lstStyle/>
          <a:p>
            <a:pPr algn="ctr"/>
            <a:r>
              <a:rPr lang="en-GB" sz="1018"/>
              <a:t>Validate notification &amp; provide SLP with consent to progress connections.  If not provided already allocate plot references</a:t>
            </a:r>
          </a:p>
        </p:txBody>
      </p:sp>
      <p:sp>
        <p:nvSpPr>
          <p:cNvPr id="116" name="TextBox 115">
            <a:extLst>
              <a:ext uri="{FF2B5EF4-FFF2-40B4-BE49-F238E27FC236}">
                <a16:creationId xmlns:a16="http://schemas.microsoft.com/office/drawing/2014/main" id="{B45DC798-3D61-446B-894A-92AF78EA1198}"/>
              </a:ext>
            </a:extLst>
          </p:cNvPr>
          <p:cNvSpPr txBox="1"/>
          <p:nvPr/>
        </p:nvSpPr>
        <p:spPr>
          <a:xfrm>
            <a:off x="5831553" y="2618591"/>
            <a:ext cx="1839910" cy="1032206"/>
          </a:xfrm>
          <a:prstGeom prst="rect">
            <a:avLst/>
          </a:prstGeom>
          <a:noFill/>
          <a:ln w="28575">
            <a:solidFill>
              <a:srgbClr val="FF0000"/>
            </a:solidFill>
          </a:ln>
        </p:spPr>
        <p:txBody>
          <a:bodyPr wrap="square" lIns="44313" rIns="44313" rtlCol="0">
            <a:spAutoFit/>
          </a:bodyPr>
          <a:lstStyle/>
          <a:p>
            <a:pPr algn="ctr"/>
            <a:r>
              <a:rPr lang="en-GB" sz="1018"/>
              <a:t>Process payment for admin fees or: (1) set fee against remaining asset payment; (2) set fee against SLP funds taken on account; (3) invoice after completion of service connection</a:t>
            </a:r>
          </a:p>
        </p:txBody>
      </p:sp>
      <p:cxnSp>
        <p:nvCxnSpPr>
          <p:cNvPr id="117" name="Straight Arrow Connector 116">
            <a:extLst>
              <a:ext uri="{FF2B5EF4-FFF2-40B4-BE49-F238E27FC236}">
                <a16:creationId xmlns:a16="http://schemas.microsoft.com/office/drawing/2014/main" id="{F87B83C0-37D1-4F0E-8BB7-B1112E574FA1}"/>
              </a:ext>
            </a:extLst>
          </p:cNvPr>
          <p:cNvCxnSpPr>
            <a:cxnSpLocks/>
          </p:cNvCxnSpPr>
          <p:nvPr/>
        </p:nvCxnSpPr>
        <p:spPr>
          <a:xfrm flipH="1">
            <a:off x="6507237" y="3658529"/>
            <a:ext cx="0" cy="252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a:extLst>
              <a:ext uri="{FF2B5EF4-FFF2-40B4-BE49-F238E27FC236}">
                <a16:creationId xmlns:a16="http://schemas.microsoft.com/office/drawing/2014/main" id="{36B519F4-447B-4975-990F-A4C3D6D9793C}"/>
              </a:ext>
            </a:extLst>
          </p:cNvPr>
          <p:cNvCxnSpPr>
            <a:cxnSpLocks/>
          </p:cNvCxnSpPr>
          <p:nvPr/>
        </p:nvCxnSpPr>
        <p:spPr>
          <a:xfrm>
            <a:off x="5737506" y="2347502"/>
            <a:ext cx="0" cy="154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7EF4A375-3135-420C-8BC4-63CDFC1B1F3A}"/>
              </a:ext>
            </a:extLst>
          </p:cNvPr>
          <p:cNvCxnSpPr>
            <a:cxnSpLocks/>
          </p:cNvCxnSpPr>
          <p:nvPr/>
        </p:nvCxnSpPr>
        <p:spPr>
          <a:xfrm flipH="1">
            <a:off x="5233927" y="4433711"/>
            <a:ext cx="360000" cy="0"/>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6312C5E2-1D03-47D0-991F-01FDD3FF27B0}"/>
              </a:ext>
            </a:extLst>
          </p:cNvPr>
          <p:cNvCxnSpPr>
            <a:cxnSpLocks/>
          </p:cNvCxnSpPr>
          <p:nvPr/>
        </p:nvCxnSpPr>
        <p:spPr>
          <a:xfrm flipH="1">
            <a:off x="4225847" y="4941864"/>
            <a:ext cx="5" cy="324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B411B34D-68FD-431B-95AD-98BC845A8CB1}"/>
              </a:ext>
            </a:extLst>
          </p:cNvPr>
          <p:cNvSpPr txBox="1"/>
          <p:nvPr/>
        </p:nvSpPr>
        <p:spPr>
          <a:xfrm>
            <a:off x="2718327" y="4044292"/>
            <a:ext cx="2496354" cy="875561"/>
          </a:xfrm>
          <a:prstGeom prst="rect">
            <a:avLst/>
          </a:prstGeom>
          <a:noFill/>
          <a:ln w="28575">
            <a:solidFill>
              <a:srgbClr val="00B050"/>
            </a:solidFill>
          </a:ln>
        </p:spPr>
        <p:txBody>
          <a:bodyPr wrap="square" lIns="44313" rIns="44313" rtlCol="0" anchor="t">
            <a:spAutoFit/>
          </a:bodyPr>
          <a:lstStyle/>
          <a:p>
            <a:pPr algn="ctr"/>
            <a:r>
              <a:rPr lang="en-GB" sz="1000"/>
              <a:t>Before making connections, the SLP satisfies itself that minimum internal plumbing is present and that the private supply pipe is appropriately installed (see note 7.6).  If necessary, obtain a road opening permit.</a:t>
            </a:r>
          </a:p>
        </p:txBody>
      </p:sp>
      <p:sp>
        <p:nvSpPr>
          <p:cNvPr id="63" name="TextBox 62">
            <a:extLst>
              <a:ext uri="{FF2B5EF4-FFF2-40B4-BE49-F238E27FC236}">
                <a16:creationId xmlns:a16="http://schemas.microsoft.com/office/drawing/2014/main" id="{F4F66E53-D594-461C-A3AE-D4398C16BD54}"/>
              </a:ext>
            </a:extLst>
          </p:cNvPr>
          <p:cNvSpPr txBox="1"/>
          <p:nvPr/>
        </p:nvSpPr>
        <p:spPr>
          <a:xfrm>
            <a:off x="633791" y="4931968"/>
            <a:ext cx="1822193" cy="405624"/>
          </a:xfrm>
          <a:prstGeom prst="rect">
            <a:avLst/>
          </a:prstGeom>
          <a:noFill/>
          <a:ln w="28575">
            <a:solidFill>
              <a:srgbClr val="00B050"/>
            </a:solidFill>
          </a:ln>
        </p:spPr>
        <p:txBody>
          <a:bodyPr wrap="square" lIns="44313" rIns="44313" rtlCol="0">
            <a:spAutoFit/>
          </a:bodyPr>
          <a:lstStyle/>
          <a:p>
            <a:pPr algn="ctr"/>
            <a:r>
              <a:rPr lang="en-GB" sz="1018"/>
              <a:t>Provide occupier billing details if not provided earlier</a:t>
            </a:r>
          </a:p>
        </p:txBody>
      </p:sp>
      <p:cxnSp>
        <p:nvCxnSpPr>
          <p:cNvPr id="64" name="Straight Connector 63">
            <a:extLst>
              <a:ext uri="{FF2B5EF4-FFF2-40B4-BE49-F238E27FC236}">
                <a16:creationId xmlns:a16="http://schemas.microsoft.com/office/drawing/2014/main" id="{0CE9AABB-3C3A-4433-8AC6-42D2738A0A7C}"/>
              </a:ext>
            </a:extLst>
          </p:cNvPr>
          <p:cNvCxnSpPr/>
          <p:nvPr/>
        </p:nvCxnSpPr>
        <p:spPr>
          <a:xfrm>
            <a:off x="1677660" y="5483430"/>
            <a:ext cx="1044000" cy="0"/>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2212EA64-7A70-4897-AC9C-4D96FF80E5CB}"/>
              </a:ext>
            </a:extLst>
          </p:cNvPr>
          <p:cNvSpPr txBox="1"/>
          <p:nvPr/>
        </p:nvSpPr>
        <p:spPr>
          <a:xfrm>
            <a:off x="610590" y="7220872"/>
            <a:ext cx="1822193" cy="1032206"/>
          </a:xfrm>
          <a:prstGeom prst="rect">
            <a:avLst/>
          </a:prstGeom>
          <a:noFill/>
          <a:ln w="28575">
            <a:solidFill>
              <a:srgbClr val="00B050"/>
            </a:solidFill>
          </a:ln>
        </p:spPr>
        <p:txBody>
          <a:bodyPr wrap="square" lIns="44313" rIns="44313" rtlCol="0">
            <a:spAutoFit/>
          </a:bodyPr>
          <a:lstStyle/>
          <a:p>
            <a:pPr algn="ctr"/>
            <a:r>
              <a:rPr lang="en-GB" sz="1018"/>
              <a:t>Ensure final cover levels are achieved / maintained throughout any remaining landscaping or carriageway works.  Maintain NJUG separations</a:t>
            </a:r>
          </a:p>
        </p:txBody>
      </p:sp>
      <p:sp>
        <p:nvSpPr>
          <p:cNvPr id="76" name="TextBox 75">
            <a:extLst>
              <a:ext uri="{FF2B5EF4-FFF2-40B4-BE49-F238E27FC236}">
                <a16:creationId xmlns:a16="http://schemas.microsoft.com/office/drawing/2014/main" id="{AE8632CC-FB61-4762-9718-D77D8B28ADDF}"/>
              </a:ext>
            </a:extLst>
          </p:cNvPr>
          <p:cNvSpPr txBox="1"/>
          <p:nvPr/>
        </p:nvSpPr>
        <p:spPr>
          <a:xfrm>
            <a:off x="616341" y="3582763"/>
            <a:ext cx="1822193" cy="718915"/>
          </a:xfrm>
          <a:prstGeom prst="rect">
            <a:avLst/>
          </a:prstGeom>
          <a:noFill/>
          <a:ln w="28575">
            <a:solidFill>
              <a:srgbClr val="00B050"/>
            </a:solidFill>
          </a:ln>
        </p:spPr>
        <p:txBody>
          <a:bodyPr wrap="square" lIns="44313" rIns="44313" rtlCol="0">
            <a:spAutoFit/>
          </a:bodyPr>
          <a:lstStyle/>
          <a:p>
            <a:pPr algn="ctr"/>
            <a:r>
              <a:rPr lang="en-GB" sz="1018"/>
              <a:t>Coordinate other utilities and ensure NJUG separation is achieved between water assets and any other utility</a:t>
            </a:r>
          </a:p>
        </p:txBody>
      </p:sp>
      <p:sp>
        <p:nvSpPr>
          <p:cNvPr id="77" name="TextBox 76">
            <a:extLst>
              <a:ext uri="{FF2B5EF4-FFF2-40B4-BE49-F238E27FC236}">
                <a16:creationId xmlns:a16="http://schemas.microsoft.com/office/drawing/2014/main" id="{168CE8D8-DD17-4670-B8DD-4686AD027FEF}"/>
              </a:ext>
            </a:extLst>
          </p:cNvPr>
          <p:cNvSpPr txBox="1"/>
          <p:nvPr/>
        </p:nvSpPr>
        <p:spPr>
          <a:xfrm>
            <a:off x="8262870" y="4434065"/>
            <a:ext cx="3860067" cy="912429"/>
          </a:xfrm>
          <a:prstGeom prst="rect">
            <a:avLst/>
          </a:prstGeom>
          <a:solidFill>
            <a:schemeClr val="bg1"/>
          </a:solidFill>
        </p:spPr>
        <p:txBody>
          <a:bodyPr wrap="square" rtlCol="0">
            <a:spAutoFit/>
          </a:bodyPr>
          <a:lstStyle/>
          <a:p>
            <a:pPr algn="just"/>
            <a:r>
              <a:rPr lang="en-GB" sz="1066" b="1"/>
              <a:t>Note 7.6</a:t>
            </a:r>
            <a:r>
              <a:rPr lang="en-GB" sz="1066"/>
              <a:t>:  Earlier parts of this process establish that minimum plumbing and an appropriate private supply pipe is installed.  SLPs should satisfy themselves that those standards are still met before proceeding with connection work (in accordance with WIRS commissioning procedure)</a:t>
            </a:r>
          </a:p>
        </p:txBody>
      </p:sp>
      <p:sp>
        <p:nvSpPr>
          <p:cNvPr id="78" name="TextBox 77">
            <a:extLst>
              <a:ext uri="{FF2B5EF4-FFF2-40B4-BE49-F238E27FC236}">
                <a16:creationId xmlns:a16="http://schemas.microsoft.com/office/drawing/2014/main" id="{B64593B2-BC52-4A7F-9009-07B236FDC4BE}"/>
              </a:ext>
            </a:extLst>
          </p:cNvPr>
          <p:cNvSpPr txBox="1"/>
          <p:nvPr/>
        </p:nvSpPr>
        <p:spPr>
          <a:xfrm>
            <a:off x="5596284" y="4757620"/>
            <a:ext cx="2087026" cy="2128724"/>
          </a:xfrm>
          <a:prstGeom prst="rect">
            <a:avLst/>
          </a:prstGeom>
          <a:noFill/>
          <a:ln w="28575">
            <a:solidFill>
              <a:srgbClr val="FF0000"/>
            </a:solidFill>
          </a:ln>
        </p:spPr>
        <p:txBody>
          <a:bodyPr wrap="square" lIns="44313" rIns="44313" rtlCol="0">
            <a:spAutoFit/>
          </a:bodyPr>
          <a:lstStyle/>
          <a:p>
            <a:pPr algn="ctr"/>
            <a:r>
              <a:rPr lang="en-GB" sz="1018"/>
              <a:t>Monitor development activity and programme </a:t>
            </a:r>
            <a:r>
              <a:rPr lang="en-GB" sz="1018" b="1"/>
              <a:t>Coordination &amp; Compliance Visits </a:t>
            </a:r>
            <a:r>
              <a:rPr lang="en-GB" sz="1018"/>
              <a:t>based on appropriate risk factors that take into account WIRS accreditation status, and recent Network Events </a:t>
            </a:r>
          </a:p>
          <a:p>
            <a:pPr algn="ctr"/>
            <a:r>
              <a:rPr lang="en-GB" sz="1018"/>
              <a:t>(see note 7.7)</a:t>
            </a:r>
          </a:p>
          <a:p>
            <a:pPr algn="ctr"/>
            <a:r>
              <a:rPr lang="en-GB" sz="1018"/>
              <a:t>Visits may be made on a sample of sites, and unannounced </a:t>
            </a:r>
          </a:p>
          <a:p>
            <a:pPr algn="ctr"/>
            <a:r>
              <a:rPr lang="en-GB" sz="1018"/>
              <a:t>(see note 7.8)</a:t>
            </a:r>
          </a:p>
          <a:p>
            <a:pPr algn="ctr"/>
            <a:r>
              <a:rPr lang="en-GB" sz="1018"/>
              <a:t>SLP notified if follow up work is necessary either at this stage, or as part of final walk-over</a:t>
            </a:r>
          </a:p>
        </p:txBody>
      </p:sp>
      <p:cxnSp>
        <p:nvCxnSpPr>
          <p:cNvPr id="79" name="Straight Connector 78">
            <a:extLst>
              <a:ext uri="{FF2B5EF4-FFF2-40B4-BE49-F238E27FC236}">
                <a16:creationId xmlns:a16="http://schemas.microsoft.com/office/drawing/2014/main" id="{933DE295-6F70-4351-B5B4-C250E5CFCC1F}"/>
              </a:ext>
            </a:extLst>
          </p:cNvPr>
          <p:cNvCxnSpPr>
            <a:cxnSpLocks/>
          </p:cNvCxnSpPr>
          <p:nvPr/>
        </p:nvCxnSpPr>
        <p:spPr>
          <a:xfrm>
            <a:off x="5220887" y="5543910"/>
            <a:ext cx="360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5D122743-9178-4362-AF28-A6DE782CA33F}"/>
              </a:ext>
            </a:extLst>
          </p:cNvPr>
          <p:cNvCxnSpPr>
            <a:cxnSpLocks/>
          </p:cNvCxnSpPr>
          <p:nvPr/>
        </p:nvCxnSpPr>
        <p:spPr>
          <a:xfrm>
            <a:off x="5225297" y="6467863"/>
            <a:ext cx="360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2" name="TextBox 81">
            <a:extLst>
              <a:ext uri="{FF2B5EF4-FFF2-40B4-BE49-F238E27FC236}">
                <a16:creationId xmlns:a16="http://schemas.microsoft.com/office/drawing/2014/main" id="{DE4574C2-535A-453F-8BFC-3FBEBE520A6D}"/>
              </a:ext>
            </a:extLst>
          </p:cNvPr>
          <p:cNvSpPr txBox="1"/>
          <p:nvPr/>
        </p:nvSpPr>
        <p:spPr>
          <a:xfrm>
            <a:off x="5593927" y="7000041"/>
            <a:ext cx="2087026" cy="562270"/>
          </a:xfrm>
          <a:prstGeom prst="rect">
            <a:avLst/>
          </a:prstGeom>
          <a:noFill/>
          <a:ln w="28575">
            <a:solidFill>
              <a:srgbClr val="FF0000"/>
            </a:solidFill>
          </a:ln>
        </p:spPr>
        <p:txBody>
          <a:bodyPr wrap="square" rtlCol="0">
            <a:spAutoFit/>
          </a:bodyPr>
          <a:lstStyle/>
          <a:p>
            <a:pPr algn="ctr"/>
            <a:r>
              <a:rPr lang="en-GB" sz="1018"/>
              <a:t>Water Company verifies data received and arranges any follow-on meter validation (see 7.10)</a:t>
            </a:r>
          </a:p>
        </p:txBody>
      </p:sp>
      <p:cxnSp>
        <p:nvCxnSpPr>
          <p:cNvPr id="86" name="Straight Arrow Connector 85">
            <a:extLst>
              <a:ext uri="{FF2B5EF4-FFF2-40B4-BE49-F238E27FC236}">
                <a16:creationId xmlns:a16="http://schemas.microsoft.com/office/drawing/2014/main" id="{9DDA1A58-3790-4C79-A769-DAE97FEF361F}"/>
              </a:ext>
            </a:extLst>
          </p:cNvPr>
          <p:cNvCxnSpPr/>
          <p:nvPr/>
        </p:nvCxnSpPr>
        <p:spPr>
          <a:xfrm>
            <a:off x="7170697" y="8674513"/>
            <a:ext cx="0" cy="252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18B4A7DC-7FDC-4974-85BB-D534F3A510C0}"/>
              </a:ext>
            </a:extLst>
          </p:cNvPr>
          <p:cNvCxnSpPr>
            <a:cxnSpLocks/>
          </p:cNvCxnSpPr>
          <p:nvPr/>
        </p:nvCxnSpPr>
        <p:spPr>
          <a:xfrm flipH="1">
            <a:off x="1676058" y="5341967"/>
            <a:ext cx="0" cy="144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TextBox 94">
            <a:extLst>
              <a:ext uri="{FF2B5EF4-FFF2-40B4-BE49-F238E27FC236}">
                <a16:creationId xmlns:a16="http://schemas.microsoft.com/office/drawing/2014/main" id="{41A69465-816A-429F-8BDE-36280E3DCCC2}"/>
              </a:ext>
            </a:extLst>
          </p:cNvPr>
          <p:cNvSpPr txBox="1"/>
          <p:nvPr/>
        </p:nvSpPr>
        <p:spPr>
          <a:xfrm>
            <a:off x="5589357" y="943467"/>
            <a:ext cx="1698672" cy="510011"/>
          </a:xfrm>
          <a:prstGeom prst="rect">
            <a:avLst/>
          </a:prstGeom>
          <a:noFill/>
          <a:ln w="25400">
            <a:solidFill>
              <a:schemeClr val="tx1"/>
            </a:solidFill>
          </a:ln>
        </p:spPr>
        <p:txBody>
          <a:bodyPr wrap="square" rtlCol="0">
            <a:spAutoFit/>
          </a:bodyPr>
          <a:lstStyle/>
          <a:p>
            <a:pPr algn="ctr"/>
            <a:r>
              <a:rPr lang="en-GB" sz="1357"/>
              <a:t>Water Company</a:t>
            </a:r>
          </a:p>
          <a:p>
            <a:pPr algn="ctr"/>
            <a:r>
              <a:rPr lang="en-GB" sz="1357"/>
              <a:t>(NAV or Regional)</a:t>
            </a:r>
          </a:p>
        </p:txBody>
      </p:sp>
      <p:sp>
        <p:nvSpPr>
          <p:cNvPr id="102" name="TextBox 101">
            <a:extLst>
              <a:ext uri="{FF2B5EF4-FFF2-40B4-BE49-F238E27FC236}">
                <a16:creationId xmlns:a16="http://schemas.microsoft.com/office/drawing/2014/main" id="{D268855D-A33A-43C9-8FE1-124B963704E2}"/>
              </a:ext>
            </a:extLst>
          </p:cNvPr>
          <p:cNvSpPr txBox="1"/>
          <p:nvPr/>
        </p:nvSpPr>
        <p:spPr>
          <a:xfrm>
            <a:off x="637645" y="952531"/>
            <a:ext cx="1820615" cy="301173"/>
          </a:xfrm>
          <a:prstGeom prst="rect">
            <a:avLst/>
          </a:prstGeom>
          <a:noFill/>
          <a:ln w="25400">
            <a:solidFill>
              <a:schemeClr val="tx1"/>
            </a:solidFill>
          </a:ln>
        </p:spPr>
        <p:txBody>
          <a:bodyPr wrap="square" rtlCol="0">
            <a:spAutoFit/>
          </a:bodyPr>
          <a:lstStyle/>
          <a:p>
            <a:pPr algn="ctr"/>
            <a:r>
              <a:rPr lang="en-GB" sz="1357"/>
              <a:t>Unaccredited Activity</a:t>
            </a:r>
          </a:p>
        </p:txBody>
      </p:sp>
      <p:sp>
        <p:nvSpPr>
          <p:cNvPr id="103" name="TextBox 102">
            <a:extLst>
              <a:ext uri="{FF2B5EF4-FFF2-40B4-BE49-F238E27FC236}">
                <a16:creationId xmlns:a16="http://schemas.microsoft.com/office/drawing/2014/main" id="{80F0C262-581F-4F32-9775-EDD1C05973FE}"/>
              </a:ext>
            </a:extLst>
          </p:cNvPr>
          <p:cNvSpPr txBox="1"/>
          <p:nvPr/>
        </p:nvSpPr>
        <p:spPr>
          <a:xfrm>
            <a:off x="3242085" y="938471"/>
            <a:ext cx="1922593" cy="510011"/>
          </a:xfrm>
          <a:prstGeom prst="rect">
            <a:avLst/>
          </a:prstGeom>
          <a:noFill/>
          <a:ln w="25400">
            <a:solidFill>
              <a:schemeClr val="tx1"/>
            </a:solidFill>
          </a:ln>
        </p:spPr>
        <p:txBody>
          <a:bodyPr wrap="square" rtlCol="0">
            <a:spAutoFit/>
          </a:bodyPr>
          <a:lstStyle/>
          <a:p>
            <a:pPr algn="ctr"/>
            <a:r>
              <a:rPr lang="en-GB" sz="1357"/>
              <a:t>Accredited Activity</a:t>
            </a:r>
          </a:p>
          <a:p>
            <a:pPr algn="ctr"/>
            <a:r>
              <a:rPr lang="en-GB" sz="1357"/>
              <a:t>(SLP)</a:t>
            </a:r>
          </a:p>
        </p:txBody>
      </p:sp>
      <p:sp>
        <p:nvSpPr>
          <p:cNvPr id="105" name="TextBox 104">
            <a:extLst>
              <a:ext uri="{FF2B5EF4-FFF2-40B4-BE49-F238E27FC236}">
                <a16:creationId xmlns:a16="http://schemas.microsoft.com/office/drawing/2014/main" id="{59728B81-A256-4E57-8AD2-3F3695A11754}"/>
              </a:ext>
            </a:extLst>
          </p:cNvPr>
          <p:cNvSpPr txBox="1"/>
          <p:nvPr/>
        </p:nvSpPr>
        <p:spPr>
          <a:xfrm>
            <a:off x="8161267" y="943465"/>
            <a:ext cx="2690763" cy="310239"/>
          </a:xfrm>
          <a:prstGeom prst="rect">
            <a:avLst/>
          </a:prstGeom>
          <a:noFill/>
          <a:ln w="25400">
            <a:solidFill>
              <a:schemeClr val="tx1"/>
            </a:solidFill>
          </a:ln>
        </p:spPr>
        <p:txBody>
          <a:bodyPr wrap="square" rtlCol="0">
            <a:spAutoFit/>
          </a:bodyPr>
          <a:lstStyle/>
          <a:p>
            <a:pPr algn="ctr"/>
            <a:r>
              <a:rPr lang="en-GB" sz="1357"/>
              <a:t>Comments &amp; Service Standard</a:t>
            </a:r>
          </a:p>
        </p:txBody>
      </p:sp>
      <p:sp>
        <p:nvSpPr>
          <p:cNvPr id="106" name="TextBox 105">
            <a:extLst>
              <a:ext uri="{FF2B5EF4-FFF2-40B4-BE49-F238E27FC236}">
                <a16:creationId xmlns:a16="http://schemas.microsoft.com/office/drawing/2014/main" id="{C9924945-B5B1-42C3-9A48-C6397A681F34}"/>
              </a:ext>
            </a:extLst>
          </p:cNvPr>
          <p:cNvSpPr txBox="1"/>
          <p:nvPr/>
        </p:nvSpPr>
        <p:spPr>
          <a:xfrm>
            <a:off x="6751508" y="8983600"/>
            <a:ext cx="1217180" cy="256352"/>
          </a:xfrm>
          <a:prstGeom prst="rect">
            <a:avLst/>
          </a:prstGeom>
          <a:solidFill>
            <a:schemeClr val="bg1"/>
          </a:solidFill>
        </p:spPr>
        <p:txBody>
          <a:bodyPr wrap="square" rtlCol="0">
            <a:spAutoFit/>
          </a:bodyPr>
          <a:lstStyle/>
          <a:p>
            <a:pPr algn="ctr"/>
            <a:r>
              <a:rPr lang="en-GB" sz="1066"/>
              <a:t>See next page</a:t>
            </a:r>
          </a:p>
        </p:txBody>
      </p:sp>
      <p:sp>
        <p:nvSpPr>
          <p:cNvPr id="45" name="TextBox 44">
            <a:extLst>
              <a:ext uri="{FF2B5EF4-FFF2-40B4-BE49-F238E27FC236}">
                <a16:creationId xmlns:a16="http://schemas.microsoft.com/office/drawing/2014/main" id="{10980528-4550-4128-8B20-5FE3EE4AC935}"/>
              </a:ext>
            </a:extLst>
          </p:cNvPr>
          <p:cNvSpPr txBox="1"/>
          <p:nvPr/>
        </p:nvSpPr>
        <p:spPr>
          <a:xfrm>
            <a:off x="8261155" y="7702980"/>
            <a:ext cx="3860067" cy="584391"/>
          </a:xfrm>
          <a:prstGeom prst="rect">
            <a:avLst/>
          </a:prstGeom>
          <a:solidFill>
            <a:schemeClr val="bg1"/>
          </a:solidFill>
        </p:spPr>
        <p:txBody>
          <a:bodyPr wrap="square" rtlCol="0">
            <a:spAutoFit/>
          </a:bodyPr>
          <a:lstStyle/>
          <a:p>
            <a:r>
              <a:rPr lang="en-GB" sz="1066" b="1"/>
              <a:t>Note 7.9</a:t>
            </a:r>
            <a:r>
              <a:rPr lang="en-GB" sz="1066"/>
              <a:t>:  Meter information to be provided in accordance with the “minimum information” specified in the sector guidance, and Water Company’s Design and Construction Specification.  </a:t>
            </a:r>
          </a:p>
        </p:txBody>
      </p:sp>
      <p:sp>
        <p:nvSpPr>
          <p:cNvPr id="46" name="TextBox 45">
            <a:extLst>
              <a:ext uri="{FF2B5EF4-FFF2-40B4-BE49-F238E27FC236}">
                <a16:creationId xmlns:a16="http://schemas.microsoft.com/office/drawing/2014/main" id="{4DA4417C-0B50-4FB4-A507-64BFBF7B6A0D}"/>
              </a:ext>
            </a:extLst>
          </p:cNvPr>
          <p:cNvSpPr txBox="1"/>
          <p:nvPr/>
        </p:nvSpPr>
        <p:spPr>
          <a:xfrm>
            <a:off x="8262869" y="5975429"/>
            <a:ext cx="3860067" cy="1732526"/>
          </a:xfrm>
          <a:prstGeom prst="rect">
            <a:avLst/>
          </a:prstGeom>
          <a:solidFill>
            <a:schemeClr val="bg1"/>
          </a:solidFill>
        </p:spPr>
        <p:txBody>
          <a:bodyPr wrap="square" rtlCol="0">
            <a:spAutoFit/>
          </a:bodyPr>
          <a:lstStyle/>
          <a:p>
            <a:pPr algn="just"/>
            <a:r>
              <a:rPr lang="en-GB" sz="1066" b="1"/>
              <a:t>Note 7.8</a:t>
            </a:r>
            <a:r>
              <a:rPr lang="en-GB" sz="1066"/>
              <a:t>:  SLPs should include the tapping of service connections in their weekly whereabouts reports (see note 4.1).  Customers choose whether to install the meter themselves, or request a “screw-in” meter fitting service from the Water Company (see Water Company charging arrangements for any meter fitting services offered to SLPs).</a:t>
            </a:r>
          </a:p>
          <a:p>
            <a:endParaRPr lang="en-GB" sz="1066"/>
          </a:p>
          <a:p>
            <a:pPr algn="just"/>
            <a:r>
              <a:rPr lang="en-GB" sz="1066"/>
              <a:t>Responsibility for the operation and maintenance of communications pipes transfer to the Water Company’s ownership at the time of connection.</a:t>
            </a:r>
          </a:p>
        </p:txBody>
      </p:sp>
      <p:sp>
        <p:nvSpPr>
          <p:cNvPr id="47" name="TextBox 46">
            <a:extLst>
              <a:ext uri="{FF2B5EF4-FFF2-40B4-BE49-F238E27FC236}">
                <a16:creationId xmlns:a16="http://schemas.microsoft.com/office/drawing/2014/main" id="{6C7639C3-2C08-4F73-9A03-70D6F1F7E2FE}"/>
              </a:ext>
            </a:extLst>
          </p:cNvPr>
          <p:cNvSpPr txBox="1"/>
          <p:nvPr/>
        </p:nvSpPr>
        <p:spPr>
          <a:xfrm>
            <a:off x="8262869" y="5344770"/>
            <a:ext cx="3860067" cy="600164"/>
          </a:xfrm>
          <a:prstGeom prst="rect">
            <a:avLst/>
          </a:prstGeom>
          <a:solidFill>
            <a:schemeClr val="bg1"/>
          </a:solidFill>
        </p:spPr>
        <p:txBody>
          <a:bodyPr wrap="square" rtlCol="0">
            <a:spAutoFit/>
          </a:bodyPr>
          <a:lstStyle/>
          <a:p>
            <a:pPr algn="just"/>
            <a:r>
              <a:rPr lang="en-GB" sz="1066" b="1"/>
              <a:t>Note 7.7</a:t>
            </a:r>
            <a:r>
              <a:rPr lang="en-GB" sz="1066"/>
              <a:t>: </a:t>
            </a:r>
            <a:r>
              <a:rPr lang="en-GB" sz="1100"/>
              <a:t>Manage network to maintain water quality.  If necessary carryout work to turn-over network, or agree suitable turn-over / periodic flushing regime with Developer / SLP </a:t>
            </a:r>
            <a:endParaRPr lang="en-GB" sz="1066"/>
          </a:p>
        </p:txBody>
      </p:sp>
      <p:sp>
        <p:nvSpPr>
          <p:cNvPr id="48" name="TextBox 47">
            <a:extLst>
              <a:ext uri="{FF2B5EF4-FFF2-40B4-BE49-F238E27FC236}">
                <a16:creationId xmlns:a16="http://schemas.microsoft.com/office/drawing/2014/main" id="{BB46FC9C-90B2-4848-86BA-9C3BDD622064}"/>
              </a:ext>
            </a:extLst>
          </p:cNvPr>
          <p:cNvSpPr txBox="1"/>
          <p:nvPr/>
        </p:nvSpPr>
        <p:spPr>
          <a:xfrm>
            <a:off x="3589870" y="5932487"/>
            <a:ext cx="1619523" cy="1121846"/>
          </a:xfrm>
          <a:prstGeom prst="rect">
            <a:avLst/>
          </a:prstGeom>
          <a:noFill/>
          <a:ln w="28575">
            <a:solidFill>
              <a:srgbClr val="00B050"/>
            </a:solidFill>
          </a:ln>
        </p:spPr>
        <p:txBody>
          <a:bodyPr wrap="square" lIns="44313" rIns="44313" rtlCol="0">
            <a:spAutoFit/>
          </a:bodyPr>
          <a:lstStyle/>
          <a:p>
            <a:pPr algn="ctr">
              <a:lnSpc>
                <a:spcPct val="107000"/>
              </a:lnSpc>
              <a:spcAft>
                <a:spcPts val="0"/>
              </a:spcAft>
            </a:pPr>
            <a:r>
              <a:rPr lang="en-GB" sz="1050">
                <a:solidFill>
                  <a:srgbClr val="000000"/>
                </a:solidFill>
                <a:latin typeface="Calibri" panose="020F0502020204030204" pitchFamily="34" charset="0"/>
              </a:rPr>
              <a:t>SLP fits meter and sends connection notification to Water Company with address, customer, and meter details.</a:t>
            </a:r>
            <a:endParaRPr lang="en-GB" sz="120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1050">
                <a:solidFill>
                  <a:srgbClr val="000000"/>
                </a:solidFill>
                <a:latin typeface="Calibri" panose="020F0502020204030204" pitchFamily="34" charset="0"/>
              </a:rPr>
              <a:t>(see note 7.9)</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9" name="TextBox 48">
            <a:extLst>
              <a:ext uri="{FF2B5EF4-FFF2-40B4-BE49-F238E27FC236}">
                <a16:creationId xmlns:a16="http://schemas.microsoft.com/office/drawing/2014/main" id="{3526973F-5C8C-4EA7-93EC-DB398BB9AE09}"/>
              </a:ext>
            </a:extLst>
          </p:cNvPr>
          <p:cNvSpPr txBox="1"/>
          <p:nvPr/>
        </p:nvSpPr>
        <p:spPr>
          <a:xfrm>
            <a:off x="2718327" y="5292953"/>
            <a:ext cx="2491068" cy="577081"/>
          </a:xfrm>
          <a:prstGeom prst="rect">
            <a:avLst/>
          </a:prstGeom>
          <a:noFill/>
          <a:ln w="28575">
            <a:solidFill>
              <a:srgbClr val="00B050"/>
            </a:solidFill>
          </a:ln>
        </p:spPr>
        <p:txBody>
          <a:bodyPr wrap="square" lIns="44313" rIns="44313" rtlCol="0" anchor="t">
            <a:spAutoFit/>
          </a:bodyPr>
          <a:lstStyle/>
          <a:p>
            <a:pPr algn="ctr"/>
            <a:r>
              <a:rPr lang="en-GB" sz="1050">
                <a:solidFill>
                  <a:srgbClr val="000000"/>
                </a:solidFill>
                <a:latin typeface="Calibri"/>
                <a:ea typeface="Times New Roman" panose="02020603050405020304" pitchFamily="18" charset="0"/>
                <a:cs typeface="Times New Roman"/>
              </a:rPr>
              <a:t>SLP updates Weekly Whereabouts Schedule, and makes service connections (see note 7.8)</a:t>
            </a:r>
          </a:p>
        </p:txBody>
      </p:sp>
      <p:cxnSp>
        <p:nvCxnSpPr>
          <p:cNvPr id="53" name="Straight Arrow Connector 52">
            <a:extLst>
              <a:ext uri="{FF2B5EF4-FFF2-40B4-BE49-F238E27FC236}">
                <a16:creationId xmlns:a16="http://schemas.microsoft.com/office/drawing/2014/main" id="{672F7853-6B5C-4186-91D3-A3CF6CC81014}"/>
              </a:ext>
            </a:extLst>
          </p:cNvPr>
          <p:cNvCxnSpPr/>
          <p:nvPr/>
        </p:nvCxnSpPr>
        <p:spPr>
          <a:xfrm>
            <a:off x="4228374" y="5698577"/>
            <a:ext cx="0"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435F8BB0-4B80-41CC-BBC8-41688C9D517F}"/>
              </a:ext>
            </a:extLst>
          </p:cNvPr>
          <p:cNvSpPr txBox="1"/>
          <p:nvPr/>
        </p:nvSpPr>
        <p:spPr>
          <a:xfrm>
            <a:off x="2721660" y="7694191"/>
            <a:ext cx="2487734" cy="756682"/>
          </a:xfrm>
          <a:prstGeom prst="rect">
            <a:avLst/>
          </a:prstGeom>
          <a:noFill/>
          <a:ln w="28575">
            <a:solidFill>
              <a:srgbClr val="00B050"/>
            </a:solidFill>
          </a:ln>
        </p:spPr>
        <p:txBody>
          <a:bodyPr wrap="square" rtlCol="0">
            <a:spAutoFit/>
          </a:bodyPr>
          <a:lstStyle/>
          <a:p>
            <a:pPr algn="ctr">
              <a:lnSpc>
                <a:spcPct val="107000"/>
              </a:lnSpc>
              <a:spcAft>
                <a:spcPts val="800"/>
              </a:spcAft>
            </a:pPr>
            <a:r>
              <a:rPr lang="en-GB" sz="1020">
                <a:latin typeface="Calibri" panose="020F0502020204030204" pitchFamily="34" charset="0"/>
                <a:ea typeface="Calibri" panose="020F0502020204030204" pitchFamily="34" charset="0"/>
                <a:cs typeface="Times New Roman" panose="02020603050405020304" pitchFamily="18" charset="0"/>
              </a:rPr>
              <a:t>SLP submits a “screw-in” meter request to Water Company for SLP service connections, with property address and customer details (see note 7.8)</a:t>
            </a:r>
            <a:endParaRPr lang="en-GB" sz="102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7" name="TextBox 56">
            <a:extLst>
              <a:ext uri="{FF2B5EF4-FFF2-40B4-BE49-F238E27FC236}">
                <a16:creationId xmlns:a16="http://schemas.microsoft.com/office/drawing/2014/main" id="{AFCBF229-A6C3-4828-9A70-1D09BDB9D275}"/>
              </a:ext>
            </a:extLst>
          </p:cNvPr>
          <p:cNvSpPr txBox="1"/>
          <p:nvPr/>
        </p:nvSpPr>
        <p:spPr>
          <a:xfrm>
            <a:off x="5593927" y="7955923"/>
            <a:ext cx="1820662" cy="720197"/>
          </a:xfrm>
          <a:prstGeom prst="rect">
            <a:avLst/>
          </a:prstGeom>
          <a:noFill/>
          <a:ln w="28575">
            <a:solidFill>
              <a:schemeClr val="accent6"/>
            </a:solidFill>
            <a:prstDash val="sysDash"/>
          </a:ln>
        </p:spPr>
        <p:txBody>
          <a:bodyPr wrap="square" rtlCol="0">
            <a:spAutoFit/>
          </a:bodyPr>
          <a:lstStyle/>
          <a:p>
            <a:pPr algn="ctr"/>
            <a:r>
              <a:rPr lang="en-GB" sz="1020">
                <a:solidFill>
                  <a:srgbClr val="000000"/>
                </a:solidFill>
                <a:latin typeface="Calibri" panose="020F0502020204030204" pitchFamily="34" charset="0"/>
                <a:ea typeface="Times New Roman" panose="02020603050405020304" pitchFamily="18" charset="0"/>
                <a:cs typeface="Times New Roman" panose="02020603050405020304" pitchFamily="18" charset="0"/>
              </a:rPr>
              <a:t>Water Company technician visits site to install ‘screw in’ meter and records meter details</a:t>
            </a:r>
            <a:endParaRPr lang="en-GB" sz="1020"/>
          </a:p>
        </p:txBody>
      </p:sp>
      <p:cxnSp>
        <p:nvCxnSpPr>
          <p:cNvPr id="59" name="Straight Arrow Connector 58">
            <a:extLst>
              <a:ext uri="{FF2B5EF4-FFF2-40B4-BE49-F238E27FC236}">
                <a16:creationId xmlns:a16="http://schemas.microsoft.com/office/drawing/2014/main" id="{6578023E-CE32-4770-9BDB-58DFE5D8048B}"/>
              </a:ext>
            </a:extLst>
          </p:cNvPr>
          <p:cNvCxnSpPr/>
          <p:nvPr/>
        </p:nvCxnSpPr>
        <p:spPr>
          <a:xfrm>
            <a:off x="7522596" y="7562489"/>
            <a:ext cx="0" cy="136800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CE5C398E-F8F2-403F-9339-2F0A3DA8D325}"/>
              </a:ext>
            </a:extLst>
          </p:cNvPr>
          <p:cNvCxnSpPr>
            <a:cxnSpLocks/>
          </p:cNvCxnSpPr>
          <p:nvPr/>
        </p:nvCxnSpPr>
        <p:spPr>
          <a:xfrm>
            <a:off x="5213269" y="8150451"/>
            <a:ext cx="360000" cy="0"/>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43BB8C06-2D7F-4A7F-ADAB-AC793E0F78E1}"/>
              </a:ext>
            </a:extLst>
          </p:cNvPr>
          <p:cNvCxnSpPr>
            <a:cxnSpLocks/>
          </p:cNvCxnSpPr>
          <p:nvPr/>
        </p:nvCxnSpPr>
        <p:spPr>
          <a:xfrm>
            <a:off x="4897037" y="7315972"/>
            <a:ext cx="684000" cy="0"/>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CD21EBD2-E644-41F5-B0F9-A0B5CE732A89}"/>
              </a:ext>
            </a:extLst>
          </p:cNvPr>
          <p:cNvCxnSpPr>
            <a:cxnSpLocks/>
          </p:cNvCxnSpPr>
          <p:nvPr/>
        </p:nvCxnSpPr>
        <p:spPr>
          <a:xfrm flipH="1">
            <a:off x="4223093" y="7068199"/>
            <a:ext cx="5" cy="612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EE2E483A-ABB5-4B67-B418-2EEF8CF7BFBF}"/>
              </a:ext>
            </a:extLst>
          </p:cNvPr>
          <p:cNvSpPr txBox="1"/>
          <p:nvPr/>
        </p:nvSpPr>
        <p:spPr>
          <a:xfrm rot="16200000">
            <a:off x="2688976" y="6414549"/>
            <a:ext cx="1030300" cy="276999"/>
          </a:xfrm>
          <a:prstGeom prst="rect">
            <a:avLst/>
          </a:prstGeom>
          <a:solidFill>
            <a:schemeClr val="bg1"/>
          </a:solidFill>
          <a:ln w="12700">
            <a:noFill/>
          </a:ln>
        </p:spPr>
        <p:txBody>
          <a:bodyPr wrap="square" lIns="44313" rIns="44313" rtlCol="0">
            <a:spAutoFit/>
          </a:bodyPr>
          <a:lstStyle/>
          <a:p>
            <a:r>
              <a:rPr lang="en-GB" sz="1200" b="1"/>
              <a:t>SLPM – S7/2</a:t>
            </a:r>
            <a:endParaRPr lang="en-GB" sz="1200"/>
          </a:p>
        </p:txBody>
      </p:sp>
      <p:cxnSp>
        <p:nvCxnSpPr>
          <p:cNvPr id="83" name="Straight Arrow Connector 82">
            <a:extLst>
              <a:ext uri="{FF2B5EF4-FFF2-40B4-BE49-F238E27FC236}">
                <a16:creationId xmlns:a16="http://schemas.microsoft.com/office/drawing/2014/main" id="{A748CD52-10A3-491A-AB8C-8B47043D7FF5}"/>
              </a:ext>
            </a:extLst>
          </p:cNvPr>
          <p:cNvCxnSpPr>
            <a:cxnSpLocks/>
          </p:cNvCxnSpPr>
          <p:nvPr/>
        </p:nvCxnSpPr>
        <p:spPr>
          <a:xfrm flipH="1" flipV="1">
            <a:off x="3413530" y="5843568"/>
            <a:ext cx="39354" cy="1850623"/>
          </a:xfrm>
          <a:prstGeom prst="straightConnector1">
            <a:avLst/>
          </a:prstGeom>
          <a:ln w="28575">
            <a:solidFill>
              <a:srgbClr val="FF66FF"/>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B1C94101-033C-48E5-8C2E-91A6BC3A009A}"/>
              </a:ext>
            </a:extLst>
          </p:cNvPr>
          <p:cNvCxnSpPr>
            <a:cxnSpLocks/>
          </p:cNvCxnSpPr>
          <p:nvPr/>
        </p:nvCxnSpPr>
        <p:spPr>
          <a:xfrm>
            <a:off x="7705480" y="7847494"/>
            <a:ext cx="0" cy="792000"/>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89" name="TextBox 88">
            <a:extLst>
              <a:ext uri="{FF2B5EF4-FFF2-40B4-BE49-F238E27FC236}">
                <a16:creationId xmlns:a16="http://schemas.microsoft.com/office/drawing/2014/main" id="{159BE98B-AF20-41E6-8269-7A2E0A4A9A33}"/>
              </a:ext>
            </a:extLst>
          </p:cNvPr>
          <p:cNvSpPr txBox="1"/>
          <p:nvPr/>
        </p:nvSpPr>
        <p:spPr>
          <a:xfrm rot="16200000">
            <a:off x="7468168" y="8020863"/>
            <a:ext cx="1030300" cy="276999"/>
          </a:xfrm>
          <a:prstGeom prst="rect">
            <a:avLst/>
          </a:prstGeom>
          <a:solidFill>
            <a:schemeClr val="bg1"/>
          </a:solidFill>
          <a:ln w="12700">
            <a:noFill/>
          </a:ln>
        </p:spPr>
        <p:txBody>
          <a:bodyPr wrap="square" lIns="44313" rIns="44313" rtlCol="0">
            <a:spAutoFit/>
          </a:bodyPr>
          <a:lstStyle/>
          <a:p>
            <a:pPr algn="ctr"/>
            <a:r>
              <a:rPr lang="en-GB" sz="1200" b="1"/>
              <a:t>SLPM S7/3</a:t>
            </a:r>
            <a:endParaRPr lang="en-GB" sz="1200"/>
          </a:p>
        </p:txBody>
      </p:sp>
      <p:cxnSp>
        <p:nvCxnSpPr>
          <p:cNvPr id="90" name="Straight Connector 89">
            <a:extLst>
              <a:ext uri="{FF2B5EF4-FFF2-40B4-BE49-F238E27FC236}">
                <a16:creationId xmlns:a16="http://schemas.microsoft.com/office/drawing/2014/main" id="{F6B11590-84F8-483D-8884-38D6E5502A3B}"/>
              </a:ext>
            </a:extLst>
          </p:cNvPr>
          <p:cNvCxnSpPr>
            <a:cxnSpLocks/>
          </p:cNvCxnSpPr>
          <p:nvPr/>
        </p:nvCxnSpPr>
        <p:spPr>
          <a:xfrm>
            <a:off x="7469738" y="8674513"/>
            <a:ext cx="690538"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E9FA290C-E72C-4CAC-A0DE-56C991DDF667}"/>
              </a:ext>
            </a:extLst>
          </p:cNvPr>
          <p:cNvCxnSpPr>
            <a:cxnSpLocks/>
          </p:cNvCxnSpPr>
          <p:nvPr/>
        </p:nvCxnSpPr>
        <p:spPr>
          <a:xfrm>
            <a:off x="5244362" y="7694191"/>
            <a:ext cx="2880000"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CD4F880A-FB39-46AC-98C9-6B683E12886D}"/>
              </a:ext>
            </a:extLst>
          </p:cNvPr>
          <p:cNvCxnSpPr>
            <a:cxnSpLocks/>
          </p:cNvCxnSpPr>
          <p:nvPr/>
        </p:nvCxnSpPr>
        <p:spPr>
          <a:xfrm flipV="1">
            <a:off x="7705480" y="7694191"/>
            <a:ext cx="0" cy="713517"/>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101" name="Straight Arrow Connector 100">
            <a:extLst>
              <a:ext uri="{FF2B5EF4-FFF2-40B4-BE49-F238E27FC236}">
                <a16:creationId xmlns:a16="http://schemas.microsoft.com/office/drawing/2014/main" id="{25EF3A54-6ED2-481D-88ED-CCC01550F3AB}"/>
              </a:ext>
            </a:extLst>
          </p:cNvPr>
          <p:cNvCxnSpPr/>
          <p:nvPr/>
        </p:nvCxnSpPr>
        <p:spPr>
          <a:xfrm>
            <a:off x="2975307" y="5702440"/>
            <a:ext cx="0" cy="19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a:extLst>
              <a:ext uri="{FF2B5EF4-FFF2-40B4-BE49-F238E27FC236}">
                <a16:creationId xmlns:a16="http://schemas.microsoft.com/office/drawing/2014/main" id="{9C54B631-5033-46D9-B7BE-E8A77B62D6A6}"/>
              </a:ext>
            </a:extLst>
          </p:cNvPr>
          <p:cNvCxnSpPr>
            <a:cxnSpLocks/>
          </p:cNvCxnSpPr>
          <p:nvPr/>
        </p:nvCxnSpPr>
        <p:spPr>
          <a:xfrm>
            <a:off x="7842638" y="3823795"/>
            <a:ext cx="0" cy="792000"/>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107" name="TextBox 106">
            <a:extLst>
              <a:ext uri="{FF2B5EF4-FFF2-40B4-BE49-F238E27FC236}">
                <a16:creationId xmlns:a16="http://schemas.microsoft.com/office/drawing/2014/main" id="{D9FA7AA5-31BC-4A26-8FA1-C5923C0FC8A5}"/>
              </a:ext>
            </a:extLst>
          </p:cNvPr>
          <p:cNvSpPr txBox="1"/>
          <p:nvPr/>
        </p:nvSpPr>
        <p:spPr>
          <a:xfrm rot="16200000">
            <a:off x="7534303" y="3102563"/>
            <a:ext cx="1030300" cy="276999"/>
          </a:xfrm>
          <a:prstGeom prst="rect">
            <a:avLst/>
          </a:prstGeom>
          <a:solidFill>
            <a:schemeClr val="bg1"/>
          </a:solidFill>
          <a:ln w="12700">
            <a:noFill/>
          </a:ln>
        </p:spPr>
        <p:txBody>
          <a:bodyPr wrap="square" lIns="44313" rIns="44313" rtlCol="0">
            <a:spAutoFit/>
          </a:bodyPr>
          <a:lstStyle/>
          <a:p>
            <a:r>
              <a:rPr lang="en-GB" sz="1200" b="1"/>
              <a:t>SLPM – S7/1</a:t>
            </a:r>
            <a:endParaRPr lang="en-GB" sz="1200"/>
          </a:p>
        </p:txBody>
      </p:sp>
      <p:cxnSp>
        <p:nvCxnSpPr>
          <p:cNvPr id="108" name="Straight Connector 107">
            <a:extLst>
              <a:ext uri="{FF2B5EF4-FFF2-40B4-BE49-F238E27FC236}">
                <a16:creationId xmlns:a16="http://schemas.microsoft.com/office/drawing/2014/main" id="{0FA45DF9-6DB9-44B9-AC57-B53380B63386}"/>
              </a:ext>
            </a:extLst>
          </p:cNvPr>
          <p:cNvCxnSpPr>
            <a:cxnSpLocks/>
          </p:cNvCxnSpPr>
          <p:nvPr/>
        </p:nvCxnSpPr>
        <p:spPr>
          <a:xfrm>
            <a:off x="7708505" y="4642347"/>
            <a:ext cx="432000"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4B663A81-7895-4A85-9881-4BBD5127D7AD}"/>
              </a:ext>
            </a:extLst>
          </p:cNvPr>
          <p:cNvCxnSpPr>
            <a:cxnSpLocks/>
          </p:cNvCxnSpPr>
          <p:nvPr/>
        </p:nvCxnSpPr>
        <p:spPr>
          <a:xfrm>
            <a:off x="7708505" y="2095690"/>
            <a:ext cx="432000"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cxnSp>
        <p:nvCxnSpPr>
          <p:cNvPr id="110" name="Straight Arrow Connector 109">
            <a:extLst>
              <a:ext uri="{FF2B5EF4-FFF2-40B4-BE49-F238E27FC236}">
                <a16:creationId xmlns:a16="http://schemas.microsoft.com/office/drawing/2014/main" id="{4E8BB18D-8DA1-45B6-ACEA-CFCF9153900B}"/>
              </a:ext>
            </a:extLst>
          </p:cNvPr>
          <p:cNvCxnSpPr>
            <a:cxnSpLocks/>
          </p:cNvCxnSpPr>
          <p:nvPr/>
        </p:nvCxnSpPr>
        <p:spPr>
          <a:xfrm flipV="1">
            <a:off x="7842638" y="2095689"/>
            <a:ext cx="0" cy="1800000"/>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111" name="TextBox 110">
            <a:extLst>
              <a:ext uri="{FF2B5EF4-FFF2-40B4-BE49-F238E27FC236}">
                <a16:creationId xmlns:a16="http://schemas.microsoft.com/office/drawing/2014/main" id="{DC631D10-E8C9-4425-9B4C-14A121A76159}"/>
              </a:ext>
            </a:extLst>
          </p:cNvPr>
          <p:cNvSpPr txBox="1"/>
          <p:nvPr/>
        </p:nvSpPr>
        <p:spPr>
          <a:xfrm>
            <a:off x="8261879" y="8327001"/>
            <a:ext cx="3860067" cy="912429"/>
          </a:xfrm>
          <a:prstGeom prst="rect">
            <a:avLst/>
          </a:prstGeom>
          <a:solidFill>
            <a:schemeClr val="bg1"/>
          </a:solidFill>
        </p:spPr>
        <p:txBody>
          <a:bodyPr wrap="square" rtlCol="0">
            <a:spAutoFit/>
          </a:bodyPr>
          <a:lstStyle/>
          <a:p>
            <a:r>
              <a:rPr lang="en-GB" sz="1066" b="1"/>
              <a:t>Note 7.10</a:t>
            </a:r>
            <a:r>
              <a:rPr lang="en-GB" sz="1066"/>
              <a:t>:  Some metering equipment includes a telemetry link that forwards consumption data over a data network in near real-time.  Some meters of this type require a separate visit to establish a data transfer signal (see permitted local practices in the Sector Guidance).</a:t>
            </a:r>
          </a:p>
        </p:txBody>
      </p:sp>
      <p:sp>
        <p:nvSpPr>
          <p:cNvPr id="75" name="TextBox 74">
            <a:extLst>
              <a:ext uri="{FF2B5EF4-FFF2-40B4-BE49-F238E27FC236}">
                <a16:creationId xmlns:a16="http://schemas.microsoft.com/office/drawing/2014/main" id="{920146C4-C50D-454D-897A-DFE7A80017F0}"/>
              </a:ext>
            </a:extLst>
          </p:cNvPr>
          <p:cNvSpPr txBox="1"/>
          <p:nvPr/>
        </p:nvSpPr>
        <p:spPr>
          <a:xfrm>
            <a:off x="8274638" y="1558033"/>
            <a:ext cx="3860067" cy="1240468"/>
          </a:xfrm>
          <a:prstGeom prst="rect">
            <a:avLst/>
          </a:prstGeom>
          <a:solidFill>
            <a:schemeClr val="bg1"/>
          </a:solidFill>
        </p:spPr>
        <p:txBody>
          <a:bodyPr wrap="square" rtlCol="0">
            <a:spAutoFit/>
          </a:bodyPr>
          <a:lstStyle/>
          <a:p>
            <a:r>
              <a:rPr lang="en-GB" sz="1066" b="1"/>
              <a:t>Note 7.4</a:t>
            </a:r>
            <a:r>
              <a:rPr lang="en-GB" sz="1066"/>
              <a:t>:  Stage 7 procedures apply to both service connections from new mains, and service connections to old mains providing an appropriate MWAA is in place for the site.  </a:t>
            </a:r>
          </a:p>
          <a:p>
            <a:endParaRPr lang="en-GB" sz="1066"/>
          </a:p>
          <a:p>
            <a:r>
              <a:rPr lang="en-GB" sz="1066"/>
              <a:t>If a Water Company has a local practice that issues plot references to Customers during the mains connection journey, customers may be required to provide it at this stage.</a:t>
            </a:r>
          </a:p>
        </p:txBody>
      </p:sp>
      <p:cxnSp>
        <p:nvCxnSpPr>
          <p:cNvPr id="3" name="Straight Connector 2">
            <a:extLst>
              <a:ext uri="{FF2B5EF4-FFF2-40B4-BE49-F238E27FC236}">
                <a16:creationId xmlns:a16="http://schemas.microsoft.com/office/drawing/2014/main" id="{89BD272B-BE71-4354-B6AE-B52FC34235DF}"/>
              </a:ext>
            </a:extLst>
          </p:cNvPr>
          <p:cNvCxnSpPr/>
          <p:nvPr/>
        </p:nvCxnSpPr>
        <p:spPr>
          <a:xfrm flipV="1">
            <a:off x="4897037" y="7068199"/>
            <a:ext cx="0" cy="24777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6303E518-6ECA-4522-804A-46B49124628A}"/>
              </a:ext>
            </a:extLst>
          </p:cNvPr>
          <p:cNvCxnSpPr/>
          <p:nvPr/>
        </p:nvCxnSpPr>
        <p:spPr>
          <a:xfrm>
            <a:off x="5410391" y="1091563"/>
            <a:ext cx="0" cy="748800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
        <p:nvSpPr>
          <p:cNvPr id="84" name="TextBox 83">
            <a:extLst>
              <a:ext uri="{FF2B5EF4-FFF2-40B4-BE49-F238E27FC236}">
                <a16:creationId xmlns:a16="http://schemas.microsoft.com/office/drawing/2014/main" id="{C4D0E724-7EFE-45AC-94E1-3C3055E54BCF}"/>
              </a:ext>
            </a:extLst>
          </p:cNvPr>
          <p:cNvSpPr txBox="1"/>
          <p:nvPr/>
        </p:nvSpPr>
        <p:spPr>
          <a:xfrm>
            <a:off x="10806388" y="9201090"/>
            <a:ext cx="1939477" cy="400110"/>
          </a:xfrm>
          <a:prstGeom prst="rect">
            <a:avLst/>
          </a:prstGeom>
          <a:noFill/>
        </p:spPr>
        <p:txBody>
          <a:bodyPr wrap="square" rtlCol="0">
            <a:spAutoFit/>
          </a:bodyPr>
          <a:lstStyle/>
          <a:p>
            <a:pPr algn="ctr"/>
            <a:r>
              <a:rPr lang="en-GB" sz="2000" b="1" i="1">
                <a:solidFill>
                  <a:srgbClr val="7030A0"/>
                </a:solidFill>
                <a:latin typeface="Abadi Extra Light" panose="020B0204020104020204" pitchFamily="34" charset="0"/>
              </a:rPr>
              <a:t> </a:t>
            </a:r>
            <a:r>
              <a:rPr lang="en-GB" sz="1200" b="1" i="1">
                <a:solidFill>
                  <a:srgbClr val="7030A0"/>
                </a:solidFill>
                <a:latin typeface="Abadi Extra Light" panose="020B0204020104020204" pitchFamily="34" charset="0"/>
              </a:rPr>
              <a:t>Appendix C - 14</a:t>
            </a:r>
            <a:endParaRPr lang="en-GB" sz="2000" b="1" i="1">
              <a:solidFill>
                <a:srgbClr val="7030A0"/>
              </a:solidFill>
              <a:latin typeface="Abadi Extra Light" panose="020B0204020104020204" pitchFamily="34" charset="0"/>
            </a:endParaRPr>
          </a:p>
        </p:txBody>
      </p:sp>
      <p:sp>
        <p:nvSpPr>
          <p:cNvPr id="91" name="TextBox 90">
            <a:extLst>
              <a:ext uri="{FF2B5EF4-FFF2-40B4-BE49-F238E27FC236}">
                <a16:creationId xmlns:a16="http://schemas.microsoft.com/office/drawing/2014/main" id="{448ED747-A6FE-4F60-AC6D-BD1169A7A4C8}"/>
              </a:ext>
            </a:extLst>
          </p:cNvPr>
          <p:cNvSpPr txBox="1"/>
          <p:nvPr/>
        </p:nvSpPr>
        <p:spPr>
          <a:xfrm>
            <a:off x="10574476" y="370655"/>
            <a:ext cx="1939477" cy="400110"/>
          </a:xfrm>
          <a:prstGeom prst="rect">
            <a:avLst/>
          </a:prstGeom>
          <a:noFill/>
        </p:spPr>
        <p:txBody>
          <a:bodyPr wrap="square" rtlCol="0">
            <a:spAutoFit/>
          </a:bodyPr>
          <a:lstStyle/>
          <a:p>
            <a:pPr algn="ctr"/>
            <a:r>
              <a:rPr lang="en-GB" sz="2000" b="1" i="1" dirty="0">
                <a:solidFill>
                  <a:srgbClr val="7030A0"/>
                </a:solidFill>
                <a:latin typeface="Abadi Extra Light" panose="020B0204020104020204" pitchFamily="34" charset="0"/>
              </a:rPr>
              <a:t> </a:t>
            </a:r>
            <a:r>
              <a:rPr lang="en-GB" sz="1200" b="1" i="1" dirty="0">
                <a:solidFill>
                  <a:srgbClr val="7030A0"/>
                </a:solidFill>
                <a:latin typeface="Abadi Extra Light" panose="020B0204020104020204" pitchFamily="34" charset="0"/>
              </a:rPr>
              <a:t>Version: 1</a:t>
            </a:r>
            <a:endParaRPr lang="en-GB" sz="2000" b="1" i="1" dirty="0">
              <a:solidFill>
                <a:srgbClr val="7030A0"/>
              </a:solidFill>
              <a:latin typeface="Abadi Extra Light" panose="020B0204020104020204" pitchFamily="34" charset="0"/>
            </a:endParaRPr>
          </a:p>
        </p:txBody>
      </p:sp>
      <p:sp>
        <p:nvSpPr>
          <p:cNvPr id="92" name="TextBox 91">
            <a:extLst>
              <a:ext uri="{FF2B5EF4-FFF2-40B4-BE49-F238E27FC236}">
                <a16:creationId xmlns:a16="http://schemas.microsoft.com/office/drawing/2014/main" id="{2D624E25-7C52-412C-B8EA-B2045ED1DD28}"/>
              </a:ext>
            </a:extLst>
          </p:cNvPr>
          <p:cNvSpPr txBox="1"/>
          <p:nvPr/>
        </p:nvSpPr>
        <p:spPr>
          <a:xfrm>
            <a:off x="70305" y="9184276"/>
            <a:ext cx="1939477" cy="400110"/>
          </a:xfrm>
          <a:prstGeom prst="rect">
            <a:avLst/>
          </a:prstGeom>
          <a:noFill/>
        </p:spPr>
        <p:txBody>
          <a:bodyPr wrap="square" rtlCol="0">
            <a:spAutoFit/>
          </a:bodyPr>
          <a:lstStyle/>
          <a:p>
            <a:pPr algn="ctr"/>
            <a:r>
              <a:rPr lang="en-GB" sz="2000" dirty="0">
                <a:solidFill>
                  <a:srgbClr val="7030A0"/>
                </a:solidFill>
                <a:latin typeface="+mj-lt"/>
              </a:rPr>
              <a:t> </a:t>
            </a:r>
            <a:r>
              <a:rPr lang="en-GB" sz="1200" dirty="0">
                <a:solidFill>
                  <a:srgbClr val="7030A0"/>
                </a:solidFill>
                <a:latin typeface="+mj-lt"/>
              </a:rPr>
              <a:t>© Water UK 071019</a:t>
            </a:r>
            <a:endParaRPr lang="en-GB" sz="2000" dirty="0">
              <a:solidFill>
                <a:srgbClr val="7030A0"/>
              </a:solidFill>
              <a:latin typeface="+mj-lt"/>
            </a:endParaRPr>
          </a:p>
        </p:txBody>
      </p:sp>
    </p:spTree>
    <p:extLst>
      <p:ext uri="{BB962C8B-B14F-4D97-AF65-F5344CB8AC3E}">
        <p14:creationId xmlns:p14="http://schemas.microsoft.com/office/powerpoint/2010/main" val="3044114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TextBox 60">
            <a:extLst>
              <a:ext uri="{FF2B5EF4-FFF2-40B4-BE49-F238E27FC236}">
                <a16:creationId xmlns:a16="http://schemas.microsoft.com/office/drawing/2014/main" id="{74879EEC-9345-49FD-A01E-7FE04436C6B1}"/>
              </a:ext>
            </a:extLst>
          </p:cNvPr>
          <p:cNvSpPr txBox="1"/>
          <p:nvPr/>
        </p:nvSpPr>
        <p:spPr>
          <a:xfrm>
            <a:off x="539391" y="1501475"/>
            <a:ext cx="2005495" cy="7611314"/>
          </a:xfrm>
          <a:prstGeom prst="rect">
            <a:avLst/>
          </a:prstGeom>
          <a:noFill/>
          <a:ln w="12700">
            <a:solidFill>
              <a:schemeClr val="tx1">
                <a:lumMod val="50000"/>
                <a:lumOff val="50000"/>
              </a:schemeClr>
            </a:solidFill>
            <a:prstDash val="sysDash"/>
          </a:ln>
        </p:spPr>
        <p:txBody>
          <a:bodyPr wrap="square" lIns="44313" rIns="44313" rtlCol="0">
            <a:spAutoFit/>
          </a:bodyPr>
          <a:lstStyle/>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r>
              <a:rPr lang="en-GB" sz="1018"/>
              <a:t>Provide access for works</a:t>
            </a:r>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p:txBody>
      </p:sp>
      <p:sp>
        <p:nvSpPr>
          <p:cNvPr id="50" name="Rectangle: Rounded Corners 49">
            <a:extLst>
              <a:ext uri="{FF2B5EF4-FFF2-40B4-BE49-F238E27FC236}">
                <a16:creationId xmlns:a16="http://schemas.microsoft.com/office/drawing/2014/main" id="{10A67DA3-B1D1-4FA5-9191-84B1E84DDDE5}"/>
              </a:ext>
            </a:extLst>
          </p:cNvPr>
          <p:cNvSpPr/>
          <p:nvPr/>
        </p:nvSpPr>
        <p:spPr>
          <a:xfrm>
            <a:off x="468085" y="416924"/>
            <a:ext cx="11880000" cy="8856000"/>
          </a:xfrm>
          <a:prstGeom prst="roundRect">
            <a:avLst>
              <a:gd name="adj" fmla="val 252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TextBox 50">
            <a:extLst>
              <a:ext uri="{FF2B5EF4-FFF2-40B4-BE49-F238E27FC236}">
                <a16:creationId xmlns:a16="http://schemas.microsoft.com/office/drawing/2014/main" id="{936FF107-0972-4E1C-ACC0-5A485A3C5973}"/>
              </a:ext>
            </a:extLst>
          </p:cNvPr>
          <p:cNvSpPr txBox="1"/>
          <p:nvPr/>
        </p:nvSpPr>
        <p:spPr>
          <a:xfrm>
            <a:off x="623333" y="463070"/>
            <a:ext cx="5202001" cy="400110"/>
          </a:xfrm>
          <a:prstGeom prst="rect">
            <a:avLst/>
          </a:prstGeom>
          <a:noFill/>
        </p:spPr>
        <p:txBody>
          <a:bodyPr wrap="none" rtlCol="0">
            <a:spAutoFit/>
          </a:bodyPr>
          <a:lstStyle/>
          <a:p>
            <a:r>
              <a:rPr lang="en-GB" sz="2000" b="1">
                <a:solidFill>
                  <a:srgbClr val="7030A0"/>
                </a:solidFill>
              </a:rPr>
              <a:t>Stage 7:  Make service connections (part 3 of 3)</a:t>
            </a:r>
          </a:p>
        </p:txBody>
      </p:sp>
      <p:sp>
        <p:nvSpPr>
          <p:cNvPr id="69" name="TextBox 68">
            <a:extLst>
              <a:ext uri="{FF2B5EF4-FFF2-40B4-BE49-F238E27FC236}">
                <a16:creationId xmlns:a16="http://schemas.microsoft.com/office/drawing/2014/main" id="{BB16822A-BD38-4490-A168-569F8D226C1A}"/>
              </a:ext>
            </a:extLst>
          </p:cNvPr>
          <p:cNvSpPr txBox="1"/>
          <p:nvPr/>
        </p:nvSpPr>
        <p:spPr>
          <a:xfrm>
            <a:off x="631557" y="1566936"/>
            <a:ext cx="1822193" cy="718915"/>
          </a:xfrm>
          <a:prstGeom prst="rect">
            <a:avLst/>
          </a:prstGeom>
          <a:noFill/>
          <a:ln w="28575">
            <a:solidFill>
              <a:srgbClr val="00B050"/>
            </a:solidFill>
          </a:ln>
        </p:spPr>
        <p:txBody>
          <a:bodyPr wrap="square" lIns="44313" rIns="44313" rtlCol="0">
            <a:spAutoFit/>
          </a:bodyPr>
          <a:lstStyle/>
          <a:p>
            <a:pPr algn="ctr"/>
            <a:r>
              <a:rPr lang="en-GB" sz="1018"/>
              <a:t>Progress provision of any unaccredited works, control premises, and coordinate overall development programme</a:t>
            </a:r>
          </a:p>
        </p:txBody>
      </p:sp>
      <p:sp>
        <p:nvSpPr>
          <p:cNvPr id="70" name="TextBox 69">
            <a:extLst>
              <a:ext uri="{FF2B5EF4-FFF2-40B4-BE49-F238E27FC236}">
                <a16:creationId xmlns:a16="http://schemas.microsoft.com/office/drawing/2014/main" id="{2212EA64-7A70-4897-AC9C-4D96FF80E5CB}"/>
              </a:ext>
            </a:extLst>
          </p:cNvPr>
          <p:cNvSpPr txBox="1"/>
          <p:nvPr/>
        </p:nvSpPr>
        <p:spPr>
          <a:xfrm>
            <a:off x="623333" y="6697805"/>
            <a:ext cx="1822193" cy="1188852"/>
          </a:xfrm>
          <a:prstGeom prst="rect">
            <a:avLst/>
          </a:prstGeom>
          <a:noFill/>
          <a:ln w="28575">
            <a:solidFill>
              <a:srgbClr val="00B050"/>
            </a:solidFill>
          </a:ln>
        </p:spPr>
        <p:txBody>
          <a:bodyPr wrap="square" lIns="44313" rIns="44313" rtlCol="0">
            <a:spAutoFit/>
          </a:bodyPr>
          <a:lstStyle>
            <a:defPPr>
              <a:defRPr lang="en-US"/>
            </a:defPPr>
            <a:lvl1pPr algn="ctr">
              <a:defRPr sz="1018"/>
            </a:lvl1pPr>
          </a:lstStyle>
          <a:p>
            <a:r>
              <a:rPr lang="en-GB"/>
              <a:t>Ensure final cover levels are achieved / maintained throughout any remaining landscaping or carriageway works.  Maintain appropriate utility separations </a:t>
            </a:r>
          </a:p>
          <a:p>
            <a:r>
              <a:rPr lang="en-GB"/>
              <a:t>(see note 7.15)</a:t>
            </a:r>
          </a:p>
        </p:txBody>
      </p:sp>
      <p:sp>
        <p:nvSpPr>
          <p:cNvPr id="77" name="TextBox 76">
            <a:extLst>
              <a:ext uri="{FF2B5EF4-FFF2-40B4-BE49-F238E27FC236}">
                <a16:creationId xmlns:a16="http://schemas.microsoft.com/office/drawing/2014/main" id="{168CE8D8-DD17-4670-B8DD-4686AD027FEF}"/>
              </a:ext>
            </a:extLst>
          </p:cNvPr>
          <p:cNvSpPr txBox="1"/>
          <p:nvPr/>
        </p:nvSpPr>
        <p:spPr>
          <a:xfrm>
            <a:off x="8161267" y="3808091"/>
            <a:ext cx="3860067" cy="420371"/>
          </a:xfrm>
          <a:prstGeom prst="rect">
            <a:avLst/>
          </a:prstGeom>
          <a:solidFill>
            <a:schemeClr val="bg1"/>
          </a:solidFill>
        </p:spPr>
        <p:txBody>
          <a:bodyPr wrap="square" rtlCol="0">
            <a:spAutoFit/>
          </a:bodyPr>
          <a:lstStyle/>
          <a:p>
            <a:r>
              <a:rPr lang="en-GB" sz="1066" b="1"/>
              <a:t>Note 7.12</a:t>
            </a:r>
            <a:r>
              <a:rPr lang="en-GB" sz="1066"/>
              <a:t>:  Some companies offer a reduction in infrastructure charges if certain criteria are met, such as water efficiency.</a:t>
            </a:r>
          </a:p>
        </p:txBody>
      </p:sp>
      <p:sp>
        <p:nvSpPr>
          <p:cNvPr id="82" name="TextBox 81">
            <a:extLst>
              <a:ext uri="{FF2B5EF4-FFF2-40B4-BE49-F238E27FC236}">
                <a16:creationId xmlns:a16="http://schemas.microsoft.com/office/drawing/2014/main" id="{DE4574C2-535A-453F-8BFC-3FBEBE520A6D}"/>
              </a:ext>
            </a:extLst>
          </p:cNvPr>
          <p:cNvSpPr txBox="1"/>
          <p:nvPr/>
        </p:nvSpPr>
        <p:spPr>
          <a:xfrm>
            <a:off x="5589357" y="2688445"/>
            <a:ext cx="2087026" cy="718915"/>
          </a:xfrm>
          <a:prstGeom prst="rect">
            <a:avLst/>
          </a:prstGeom>
          <a:noFill/>
          <a:ln w="28575">
            <a:solidFill>
              <a:srgbClr val="FF0000"/>
            </a:solidFill>
          </a:ln>
        </p:spPr>
        <p:txBody>
          <a:bodyPr wrap="square" rtlCol="0">
            <a:spAutoFit/>
          </a:bodyPr>
          <a:lstStyle/>
          <a:p>
            <a:pPr algn="ctr"/>
            <a:r>
              <a:rPr lang="en-GB" sz="1018"/>
              <a:t>Water Company creates End-user customer billing account &amp; updates GIS to reflect connection status (see notes 7.11)</a:t>
            </a:r>
          </a:p>
        </p:txBody>
      </p:sp>
      <p:cxnSp>
        <p:nvCxnSpPr>
          <p:cNvPr id="86" name="Straight Arrow Connector 85">
            <a:extLst>
              <a:ext uri="{FF2B5EF4-FFF2-40B4-BE49-F238E27FC236}">
                <a16:creationId xmlns:a16="http://schemas.microsoft.com/office/drawing/2014/main" id="{9DDA1A58-3790-4C79-A769-DAE97FEF361F}"/>
              </a:ext>
            </a:extLst>
          </p:cNvPr>
          <p:cNvCxnSpPr/>
          <p:nvPr/>
        </p:nvCxnSpPr>
        <p:spPr>
          <a:xfrm>
            <a:off x="6471636" y="3403038"/>
            <a:ext cx="0" cy="36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TextBox 86">
            <a:extLst>
              <a:ext uri="{FF2B5EF4-FFF2-40B4-BE49-F238E27FC236}">
                <a16:creationId xmlns:a16="http://schemas.microsoft.com/office/drawing/2014/main" id="{A329441C-2E57-454F-8E87-D377320CE813}"/>
              </a:ext>
            </a:extLst>
          </p:cNvPr>
          <p:cNvSpPr txBox="1"/>
          <p:nvPr/>
        </p:nvSpPr>
        <p:spPr>
          <a:xfrm>
            <a:off x="5594426" y="3772073"/>
            <a:ext cx="2077181" cy="718915"/>
          </a:xfrm>
          <a:prstGeom prst="rect">
            <a:avLst/>
          </a:prstGeom>
          <a:noFill/>
          <a:ln w="28575">
            <a:solidFill>
              <a:srgbClr val="FF0000"/>
            </a:solidFill>
          </a:ln>
        </p:spPr>
        <p:txBody>
          <a:bodyPr wrap="square" lIns="44313" rIns="44313" rtlCol="0">
            <a:spAutoFit/>
          </a:bodyPr>
          <a:lstStyle/>
          <a:p>
            <a:pPr algn="ctr"/>
            <a:r>
              <a:rPr lang="en-GB" sz="1018"/>
              <a:t>Raise an invoice for net infrastructure charges (if the Developer has not already settled these).</a:t>
            </a:r>
          </a:p>
          <a:p>
            <a:pPr algn="ctr"/>
            <a:r>
              <a:rPr lang="en-GB" sz="1018"/>
              <a:t>(see note 7.12)</a:t>
            </a:r>
          </a:p>
        </p:txBody>
      </p:sp>
      <p:sp>
        <p:nvSpPr>
          <p:cNvPr id="89" name="TextBox 88">
            <a:extLst>
              <a:ext uri="{FF2B5EF4-FFF2-40B4-BE49-F238E27FC236}">
                <a16:creationId xmlns:a16="http://schemas.microsoft.com/office/drawing/2014/main" id="{2E735F0A-53AF-4217-9407-6708455CD9F1}"/>
              </a:ext>
            </a:extLst>
          </p:cNvPr>
          <p:cNvSpPr txBox="1"/>
          <p:nvPr/>
        </p:nvSpPr>
        <p:spPr>
          <a:xfrm>
            <a:off x="643653" y="3913830"/>
            <a:ext cx="1822193" cy="405624"/>
          </a:xfrm>
          <a:prstGeom prst="rect">
            <a:avLst/>
          </a:prstGeom>
          <a:noFill/>
          <a:ln w="28575">
            <a:solidFill>
              <a:srgbClr val="00B050"/>
            </a:solidFill>
          </a:ln>
        </p:spPr>
        <p:txBody>
          <a:bodyPr wrap="square" lIns="44313" rIns="44313" rtlCol="0">
            <a:spAutoFit/>
          </a:bodyPr>
          <a:lstStyle>
            <a:defPPr>
              <a:defRPr lang="en-US"/>
            </a:defPPr>
            <a:lvl1pPr algn="ctr">
              <a:defRPr sz="1018"/>
            </a:lvl1pPr>
          </a:lstStyle>
          <a:p>
            <a:r>
              <a:rPr lang="en-GB"/>
              <a:t>Settle infrastructure charges if not already settled</a:t>
            </a:r>
          </a:p>
        </p:txBody>
      </p:sp>
      <p:cxnSp>
        <p:nvCxnSpPr>
          <p:cNvPr id="90" name="Straight Connector 89">
            <a:extLst>
              <a:ext uri="{FF2B5EF4-FFF2-40B4-BE49-F238E27FC236}">
                <a16:creationId xmlns:a16="http://schemas.microsoft.com/office/drawing/2014/main" id="{F340654B-5A65-4BE9-AE1D-BB205A628F2C}"/>
              </a:ext>
            </a:extLst>
          </p:cNvPr>
          <p:cNvCxnSpPr>
            <a:cxnSpLocks/>
          </p:cNvCxnSpPr>
          <p:nvPr/>
        </p:nvCxnSpPr>
        <p:spPr>
          <a:xfrm>
            <a:off x="2476479" y="4094303"/>
            <a:ext cx="3096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AA25E72F-CC24-4A9D-A822-468C68979C53}"/>
              </a:ext>
            </a:extLst>
          </p:cNvPr>
          <p:cNvSpPr txBox="1"/>
          <p:nvPr/>
        </p:nvSpPr>
        <p:spPr>
          <a:xfrm>
            <a:off x="5589357" y="1742148"/>
            <a:ext cx="2087026" cy="562270"/>
          </a:xfrm>
          <a:prstGeom prst="rect">
            <a:avLst/>
          </a:prstGeom>
          <a:noFill/>
          <a:ln w="28575">
            <a:solidFill>
              <a:srgbClr val="FF0000"/>
            </a:solidFill>
          </a:ln>
        </p:spPr>
        <p:txBody>
          <a:bodyPr wrap="square" rtlCol="0">
            <a:spAutoFit/>
          </a:bodyPr>
          <a:lstStyle/>
          <a:p>
            <a:pPr algn="ctr"/>
            <a:r>
              <a:rPr lang="en-GB" sz="1018"/>
              <a:t>Water Company verifies that process followed with notification received within SLA</a:t>
            </a:r>
          </a:p>
        </p:txBody>
      </p:sp>
      <p:cxnSp>
        <p:nvCxnSpPr>
          <p:cNvPr id="48" name="Straight Arrow Connector 47">
            <a:extLst>
              <a:ext uri="{FF2B5EF4-FFF2-40B4-BE49-F238E27FC236}">
                <a16:creationId xmlns:a16="http://schemas.microsoft.com/office/drawing/2014/main" id="{1C473520-889E-4F44-814B-5A979A02AB2D}"/>
              </a:ext>
            </a:extLst>
          </p:cNvPr>
          <p:cNvCxnSpPr/>
          <p:nvPr/>
        </p:nvCxnSpPr>
        <p:spPr>
          <a:xfrm>
            <a:off x="6471636" y="2316300"/>
            <a:ext cx="0" cy="36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24D42A39-2250-4277-BED3-BA25F20D2264}"/>
              </a:ext>
            </a:extLst>
          </p:cNvPr>
          <p:cNvCxnSpPr/>
          <p:nvPr/>
        </p:nvCxnSpPr>
        <p:spPr>
          <a:xfrm>
            <a:off x="6471636" y="4482884"/>
            <a:ext cx="0" cy="36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3EF7C694-E2E1-4745-82EE-96EE0DC3D4CC}"/>
              </a:ext>
            </a:extLst>
          </p:cNvPr>
          <p:cNvSpPr txBox="1"/>
          <p:nvPr/>
        </p:nvSpPr>
        <p:spPr>
          <a:xfrm>
            <a:off x="5594426" y="4862552"/>
            <a:ext cx="2077181" cy="718915"/>
          </a:xfrm>
          <a:prstGeom prst="rect">
            <a:avLst/>
          </a:prstGeom>
          <a:noFill/>
          <a:ln w="28575">
            <a:solidFill>
              <a:srgbClr val="FF0000"/>
            </a:solidFill>
          </a:ln>
        </p:spPr>
        <p:txBody>
          <a:bodyPr wrap="square" lIns="44313" rIns="44313" rtlCol="0">
            <a:spAutoFit/>
          </a:bodyPr>
          <a:lstStyle/>
          <a:p>
            <a:pPr algn="ctr"/>
            <a:r>
              <a:rPr lang="en-GB" sz="1018"/>
              <a:t>Water company raises invoice for any “Defects Arising with the self-laid Works” that were corrected by the Water Company (see note 7.13)</a:t>
            </a:r>
          </a:p>
        </p:txBody>
      </p:sp>
      <p:sp>
        <p:nvSpPr>
          <p:cNvPr id="65" name="TextBox 64">
            <a:extLst>
              <a:ext uri="{FF2B5EF4-FFF2-40B4-BE49-F238E27FC236}">
                <a16:creationId xmlns:a16="http://schemas.microsoft.com/office/drawing/2014/main" id="{EF75703A-252C-41C6-8E17-6118ABE1E6AE}"/>
              </a:ext>
            </a:extLst>
          </p:cNvPr>
          <p:cNvSpPr txBox="1"/>
          <p:nvPr/>
        </p:nvSpPr>
        <p:spPr>
          <a:xfrm>
            <a:off x="3087497" y="4981361"/>
            <a:ext cx="2077181" cy="405624"/>
          </a:xfrm>
          <a:prstGeom prst="rect">
            <a:avLst/>
          </a:prstGeom>
          <a:noFill/>
          <a:ln w="28575">
            <a:solidFill>
              <a:srgbClr val="00B050"/>
            </a:solidFill>
          </a:ln>
        </p:spPr>
        <p:txBody>
          <a:bodyPr wrap="square" lIns="44313" rIns="44313" rtlCol="0">
            <a:spAutoFit/>
          </a:bodyPr>
          <a:lstStyle>
            <a:defPPr>
              <a:defRPr lang="en-US"/>
            </a:defPPr>
            <a:lvl1pPr algn="ctr">
              <a:defRPr sz="1018"/>
            </a:lvl1pPr>
          </a:lstStyle>
          <a:p>
            <a:r>
              <a:rPr lang="en-GB"/>
              <a:t>Make payment within required period</a:t>
            </a:r>
          </a:p>
        </p:txBody>
      </p:sp>
      <p:cxnSp>
        <p:nvCxnSpPr>
          <p:cNvPr id="66" name="Straight Connector 65">
            <a:extLst>
              <a:ext uri="{FF2B5EF4-FFF2-40B4-BE49-F238E27FC236}">
                <a16:creationId xmlns:a16="http://schemas.microsoft.com/office/drawing/2014/main" id="{93D0ECAB-D44D-4323-A870-824E9F7E89DB}"/>
              </a:ext>
            </a:extLst>
          </p:cNvPr>
          <p:cNvCxnSpPr>
            <a:cxnSpLocks/>
          </p:cNvCxnSpPr>
          <p:nvPr/>
        </p:nvCxnSpPr>
        <p:spPr>
          <a:xfrm flipH="1">
            <a:off x="5185852" y="5114684"/>
            <a:ext cx="396000" cy="0"/>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6A4C8AAD-8422-4AC6-AFFF-408DFE19BA9C}"/>
              </a:ext>
            </a:extLst>
          </p:cNvPr>
          <p:cNvSpPr txBox="1"/>
          <p:nvPr/>
        </p:nvSpPr>
        <p:spPr>
          <a:xfrm>
            <a:off x="5589357" y="943467"/>
            <a:ext cx="1698672" cy="510011"/>
          </a:xfrm>
          <a:prstGeom prst="rect">
            <a:avLst/>
          </a:prstGeom>
          <a:noFill/>
          <a:ln w="25400">
            <a:solidFill>
              <a:schemeClr val="tx1"/>
            </a:solidFill>
          </a:ln>
        </p:spPr>
        <p:txBody>
          <a:bodyPr wrap="square" rtlCol="0">
            <a:spAutoFit/>
          </a:bodyPr>
          <a:lstStyle/>
          <a:p>
            <a:pPr algn="ctr"/>
            <a:r>
              <a:rPr lang="en-GB" sz="1357"/>
              <a:t>Water Company</a:t>
            </a:r>
          </a:p>
          <a:p>
            <a:pPr algn="ctr"/>
            <a:r>
              <a:rPr lang="en-GB" sz="1357"/>
              <a:t>(NAV or Regional)</a:t>
            </a:r>
          </a:p>
        </p:txBody>
      </p:sp>
      <p:sp>
        <p:nvSpPr>
          <p:cNvPr id="68" name="TextBox 67">
            <a:extLst>
              <a:ext uri="{FF2B5EF4-FFF2-40B4-BE49-F238E27FC236}">
                <a16:creationId xmlns:a16="http://schemas.microsoft.com/office/drawing/2014/main" id="{D56387A0-4991-496E-A368-E80D36559816}"/>
              </a:ext>
            </a:extLst>
          </p:cNvPr>
          <p:cNvSpPr txBox="1"/>
          <p:nvPr/>
        </p:nvSpPr>
        <p:spPr>
          <a:xfrm>
            <a:off x="637645" y="952531"/>
            <a:ext cx="1820615" cy="301173"/>
          </a:xfrm>
          <a:prstGeom prst="rect">
            <a:avLst/>
          </a:prstGeom>
          <a:noFill/>
          <a:ln w="25400">
            <a:solidFill>
              <a:schemeClr val="tx1"/>
            </a:solidFill>
          </a:ln>
        </p:spPr>
        <p:txBody>
          <a:bodyPr wrap="square" rtlCol="0">
            <a:spAutoFit/>
          </a:bodyPr>
          <a:lstStyle/>
          <a:p>
            <a:pPr algn="ctr"/>
            <a:r>
              <a:rPr lang="en-GB" sz="1357"/>
              <a:t>Unaccredited Activity</a:t>
            </a:r>
          </a:p>
        </p:txBody>
      </p:sp>
      <p:sp>
        <p:nvSpPr>
          <p:cNvPr id="72" name="TextBox 71">
            <a:extLst>
              <a:ext uri="{FF2B5EF4-FFF2-40B4-BE49-F238E27FC236}">
                <a16:creationId xmlns:a16="http://schemas.microsoft.com/office/drawing/2014/main" id="{484B8EE9-B165-4593-BCD9-7AA0833C504E}"/>
              </a:ext>
            </a:extLst>
          </p:cNvPr>
          <p:cNvSpPr txBox="1"/>
          <p:nvPr/>
        </p:nvSpPr>
        <p:spPr>
          <a:xfrm>
            <a:off x="3242085" y="938471"/>
            <a:ext cx="1922593" cy="510011"/>
          </a:xfrm>
          <a:prstGeom prst="rect">
            <a:avLst/>
          </a:prstGeom>
          <a:noFill/>
          <a:ln w="25400">
            <a:solidFill>
              <a:schemeClr val="tx1"/>
            </a:solidFill>
          </a:ln>
        </p:spPr>
        <p:txBody>
          <a:bodyPr wrap="square" rtlCol="0">
            <a:spAutoFit/>
          </a:bodyPr>
          <a:lstStyle/>
          <a:p>
            <a:pPr algn="ctr"/>
            <a:r>
              <a:rPr lang="en-GB" sz="1357"/>
              <a:t>Accredited Activity</a:t>
            </a:r>
          </a:p>
          <a:p>
            <a:pPr algn="ctr"/>
            <a:r>
              <a:rPr lang="en-GB" sz="1357"/>
              <a:t>(SLP)</a:t>
            </a:r>
          </a:p>
        </p:txBody>
      </p:sp>
      <p:sp>
        <p:nvSpPr>
          <p:cNvPr id="73" name="TextBox 72">
            <a:extLst>
              <a:ext uri="{FF2B5EF4-FFF2-40B4-BE49-F238E27FC236}">
                <a16:creationId xmlns:a16="http://schemas.microsoft.com/office/drawing/2014/main" id="{65544378-26EC-47F3-BC1A-AC6585F9823D}"/>
              </a:ext>
            </a:extLst>
          </p:cNvPr>
          <p:cNvSpPr txBox="1"/>
          <p:nvPr/>
        </p:nvSpPr>
        <p:spPr>
          <a:xfrm>
            <a:off x="8161267" y="943465"/>
            <a:ext cx="2690763" cy="310239"/>
          </a:xfrm>
          <a:prstGeom prst="rect">
            <a:avLst/>
          </a:prstGeom>
          <a:noFill/>
          <a:ln w="25400">
            <a:solidFill>
              <a:schemeClr val="tx1"/>
            </a:solidFill>
          </a:ln>
        </p:spPr>
        <p:txBody>
          <a:bodyPr wrap="square" rtlCol="0">
            <a:spAutoFit/>
          </a:bodyPr>
          <a:lstStyle/>
          <a:p>
            <a:pPr algn="ctr"/>
            <a:r>
              <a:rPr lang="en-GB" sz="1357"/>
              <a:t>Comments &amp; Service Standard</a:t>
            </a:r>
          </a:p>
        </p:txBody>
      </p:sp>
      <p:sp>
        <p:nvSpPr>
          <p:cNvPr id="23" name="TextBox 22">
            <a:extLst>
              <a:ext uri="{FF2B5EF4-FFF2-40B4-BE49-F238E27FC236}">
                <a16:creationId xmlns:a16="http://schemas.microsoft.com/office/drawing/2014/main" id="{06192227-4898-4F8D-B298-E0A4063C2E67}"/>
              </a:ext>
            </a:extLst>
          </p:cNvPr>
          <p:cNvSpPr txBox="1"/>
          <p:nvPr/>
        </p:nvSpPr>
        <p:spPr>
          <a:xfrm>
            <a:off x="8161267" y="4625200"/>
            <a:ext cx="3860067" cy="912429"/>
          </a:xfrm>
          <a:prstGeom prst="rect">
            <a:avLst/>
          </a:prstGeom>
          <a:solidFill>
            <a:schemeClr val="bg1"/>
          </a:solidFill>
        </p:spPr>
        <p:txBody>
          <a:bodyPr wrap="square" rtlCol="0">
            <a:spAutoFit/>
          </a:bodyPr>
          <a:lstStyle/>
          <a:p>
            <a:r>
              <a:rPr lang="en-GB" sz="1066" b="1"/>
              <a:t>Note 7.13</a:t>
            </a:r>
            <a:r>
              <a:rPr lang="en-GB" sz="1066"/>
              <a:t>:  Subject to suitable risk controls, and SLPs being available in the required timescale, SLPs should be allowed an opportunity to address defects. If the Water Company has carried out defect correction work that is chargeable against the SLP, an invoice is raised to facilitate payment</a:t>
            </a:r>
          </a:p>
        </p:txBody>
      </p:sp>
      <p:cxnSp>
        <p:nvCxnSpPr>
          <p:cNvPr id="24" name="Straight Arrow Connector 23">
            <a:extLst>
              <a:ext uri="{FF2B5EF4-FFF2-40B4-BE49-F238E27FC236}">
                <a16:creationId xmlns:a16="http://schemas.microsoft.com/office/drawing/2014/main" id="{4DBF54BB-7DDA-4D0A-8FB6-9EE5DF074907}"/>
              </a:ext>
            </a:extLst>
          </p:cNvPr>
          <p:cNvCxnSpPr/>
          <p:nvPr/>
        </p:nvCxnSpPr>
        <p:spPr>
          <a:xfrm>
            <a:off x="6471636" y="5561885"/>
            <a:ext cx="0" cy="36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CCEAB443-7A01-4820-9E9E-2B1F7FF757B7}"/>
              </a:ext>
            </a:extLst>
          </p:cNvPr>
          <p:cNvSpPr txBox="1"/>
          <p:nvPr/>
        </p:nvSpPr>
        <p:spPr>
          <a:xfrm>
            <a:off x="5594426" y="5941553"/>
            <a:ext cx="2077181" cy="562270"/>
          </a:xfrm>
          <a:prstGeom prst="rect">
            <a:avLst/>
          </a:prstGeom>
          <a:noFill/>
          <a:ln w="28575">
            <a:solidFill>
              <a:srgbClr val="FF0000"/>
            </a:solidFill>
          </a:ln>
        </p:spPr>
        <p:txBody>
          <a:bodyPr wrap="square" lIns="44313" rIns="44313" rtlCol="0">
            <a:spAutoFit/>
          </a:bodyPr>
          <a:lstStyle/>
          <a:p>
            <a:pPr algn="ctr"/>
            <a:r>
              <a:rPr lang="en-GB" sz="1018"/>
              <a:t>Water company raises invoice for any Water Company follow up works necessary (see note 7.14)</a:t>
            </a:r>
          </a:p>
        </p:txBody>
      </p:sp>
      <p:sp>
        <p:nvSpPr>
          <p:cNvPr id="26" name="TextBox 25">
            <a:extLst>
              <a:ext uri="{FF2B5EF4-FFF2-40B4-BE49-F238E27FC236}">
                <a16:creationId xmlns:a16="http://schemas.microsoft.com/office/drawing/2014/main" id="{509C3FFE-69B8-473E-91D0-AAB8B9728D41}"/>
              </a:ext>
            </a:extLst>
          </p:cNvPr>
          <p:cNvSpPr txBox="1"/>
          <p:nvPr/>
        </p:nvSpPr>
        <p:spPr>
          <a:xfrm>
            <a:off x="643653" y="6060362"/>
            <a:ext cx="1798900" cy="405624"/>
          </a:xfrm>
          <a:prstGeom prst="rect">
            <a:avLst/>
          </a:prstGeom>
          <a:noFill/>
          <a:ln w="28575">
            <a:solidFill>
              <a:srgbClr val="00B050"/>
            </a:solidFill>
          </a:ln>
        </p:spPr>
        <p:txBody>
          <a:bodyPr wrap="square" lIns="44313" rIns="44313" rtlCol="0">
            <a:spAutoFit/>
          </a:bodyPr>
          <a:lstStyle>
            <a:defPPr>
              <a:defRPr lang="en-US"/>
            </a:defPPr>
            <a:lvl1pPr algn="ctr">
              <a:defRPr sz="1018"/>
            </a:lvl1pPr>
          </a:lstStyle>
          <a:p>
            <a:r>
              <a:rPr lang="en-GB"/>
              <a:t>Make payment within required period</a:t>
            </a:r>
          </a:p>
        </p:txBody>
      </p:sp>
      <p:cxnSp>
        <p:nvCxnSpPr>
          <p:cNvPr id="27" name="Straight Connector 26">
            <a:extLst>
              <a:ext uri="{FF2B5EF4-FFF2-40B4-BE49-F238E27FC236}">
                <a16:creationId xmlns:a16="http://schemas.microsoft.com/office/drawing/2014/main" id="{DE0D7AD3-C7C4-465D-91D8-BFF002C4ADA7}"/>
              </a:ext>
            </a:extLst>
          </p:cNvPr>
          <p:cNvCxnSpPr>
            <a:cxnSpLocks/>
          </p:cNvCxnSpPr>
          <p:nvPr/>
        </p:nvCxnSpPr>
        <p:spPr>
          <a:xfrm flipH="1">
            <a:off x="2434052" y="6193685"/>
            <a:ext cx="3168000" cy="0"/>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A9A502D8-F551-4CD1-8316-EFD39715C699}"/>
              </a:ext>
            </a:extLst>
          </p:cNvPr>
          <p:cNvSpPr txBox="1"/>
          <p:nvPr/>
        </p:nvSpPr>
        <p:spPr>
          <a:xfrm>
            <a:off x="8161266" y="5831296"/>
            <a:ext cx="3860067" cy="584391"/>
          </a:xfrm>
          <a:prstGeom prst="rect">
            <a:avLst/>
          </a:prstGeom>
          <a:solidFill>
            <a:schemeClr val="bg1"/>
          </a:solidFill>
        </p:spPr>
        <p:txBody>
          <a:bodyPr wrap="square" rtlCol="0">
            <a:spAutoFit/>
          </a:bodyPr>
          <a:lstStyle/>
          <a:p>
            <a:r>
              <a:rPr lang="en-GB" sz="1066" b="1"/>
              <a:t>Note 7.14</a:t>
            </a:r>
            <a:r>
              <a:rPr lang="en-GB" sz="1066"/>
              <a:t>:  If the Water Company has carried out defect correction work that is chargeable against the Developer, an invoice is raised to facilitate payment.</a:t>
            </a:r>
          </a:p>
        </p:txBody>
      </p:sp>
      <p:sp>
        <p:nvSpPr>
          <p:cNvPr id="29" name="TextBox 28">
            <a:extLst>
              <a:ext uri="{FF2B5EF4-FFF2-40B4-BE49-F238E27FC236}">
                <a16:creationId xmlns:a16="http://schemas.microsoft.com/office/drawing/2014/main" id="{737598E0-FC2F-411C-A9E4-9D8626379AE3}"/>
              </a:ext>
            </a:extLst>
          </p:cNvPr>
          <p:cNvSpPr txBox="1"/>
          <p:nvPr/>
        </p:nvSpPr>
        <p:spPr>
          <a:xfrm>
            <a:off x="621384" y="8142247"/>
            <a:ext cx="1803143" cy="562270"/>
          </a:xfrm>
          <a:prstGeom prst="rect">
            <a:avLst/>
          </a:prstGeom>
          <a:noFill/>
          <a:ln w="28575">
            <a:solidFill>
              <a:srgbClr val="00B050"/>
            </a:solidFill>
          </a:ln>
        </p:spPr>
        <p:txBody>
          <a:bodyPr wrap="square" lIns="44313" rIns="44313" rtlCol="0">
            <a:spAutoFit/>
          </a:bodyPr>
          <a:lstStyle>
            <a:defPPr>
              <a:defRPr lang="en-US"/>
            </a:defPPr>
            <a:lvl1pPr algn="ctr">
              <a:defRPr sz="1018"/>
            </a:lvl1pPr>
          </a:lstStyle>
          <a:p>
            <a:r>
              <a:rPr lang="en-GB"/>
              <a:t>If necessary raise requests to adjust asset line and level of Adopted Self-Laid Main</a:t>
            </a:r>
          </a:p>
        </p:txBody>
      </p:sp>
      <p:cxnSp>
        <p:nvCxnSpPr>
          <p:cNvPr id="30" name="Straight Arrow Connector 29">
            <a:extLst>
              <a:ext uri="{FF2B5EF4-FFF2-40B4-BE49-F238E27FC236}">
                <a16:creationId xmlns:a16="http://schemas.microsoft.com/office/drawing/2014/main" id="{43F546B8-EAA4-4B40-97FE-F4F598EC2CC2}"/>
              </a:ext>
            </a:extLst>
          </p:cNvPr>
          <p:cNvCxnSpPr/>
          <p:nvPr/>
        </p:nvCxnSpPr>
        <p:spPr>
          <a:xfrm>
            <a:off x="1522955" y="7889506"/>
            <a:ext cx="0" cy="252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6A47581E-19E6-4638-AFED-F251D4976D33}"/>
              </a:ext>
            </a:extLst>
          </p:cNvPr>
          <p:cNvSpPr txBox="1"/>
          <p:nvPr/>
        </p:nvSpPr>
        <p:spPr>
          <a:xfrm>
            <a:off x="2979461" y="8192417"/>
            <a:ext cx="2077181" cy="718915"/>
          </a:xfrm>
          <a:prstGeom prst="rect">
            <a:avLst/>
          </a:prstGeom>
          <a:noFill/>
          <a:ln w="28575">
            <a:solidFill>
              <a:srgbClr val="00B050"/>
            </a:solidFill>
          </a:ln>
        </p:spPr>
        <p:txBody>
          <a:bodyPr wrap="square" lIns="44313" rIns="44313" rtlCol="0">
            <a:spAutoFit/>
          </a:bodyPr>
          <a:lstStyle>
            <a:defPPr>
              <a:defRPr lang="en-US"/>
            </a:defPPr>
            <a:lvl1pPr algn="ctr">
              <a:defRPr sz="1018"/>
            </a:lvl1pPr>
          </a:lstStyle>
          <a:p>
            <a:r>
              <a:rPr lang="en-GB"/>
              <a:t>Receive requests, and agree with Water Company who should carry out Defect correction to any Adopted Self-Laid Main</a:t>
            </a:r>
          </a:p>
        </p:txBody>
      </p:sp>
      <p:cxnSp>
        <p:nvCxnSpPr>
          <p:cNvPr id="33" name="Straight Connector 32">
            <a:extLst>
              <a:ext uri="{FF2B5EF4-FFF2-40B4-BE49-F238E27FC236}">
                <a16:creationId xmlns:a16="http://schemas.microsoft.com/office/drawing/2014/main" id="{0E0CDA4E-C5AC-4753-A580-78B07D267118}"/>
              </a:ext>
            </a:extLst>
          </p:cNvPr>
          <p:cNvCxnSpPr>
            <a:cxnSpLocks/>
          </p:cNvCxnSpPr>
          <p:nvPr/>
        </p:nvCxnSpPr>
        <p:spPr>
          <a:xfrm>
            <a:off x="2442553" y="8364109"/>
            <a:ext cx="504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CAF08EA9-DCEC-41F9-94E2-B5FCAF44B758}"/>
              </a:ext>
            </a:extLst>
          </p:cNvPr>
          <p:cNvSpPr txBox="1"/>
          <p:nvPr/>
        </p:nvSpPr>
        <p:spPr>
          <a:xfrm>
            <a:off x="5602052" y="8193125"/>
            <a:ext cx="2077181" cy="707886"/>
          </a:xfrm>
          <a:prstGeom prst="rect">
            <a:avLst/>
          </a:prstGeom>
          <a:noFill/>
          <a:ln w="28575">
            <a:solidFill>
              <a:srgbClr val="FF0000"/>
            </a:solidFill>
          </a:ln>
        </p:spPr>
        <p:txBody>
          <a:bodyPr wrap="square" lIns="44313" rIns="44313" rtlCol="0" anchor="t">
            <a:spAutoFit/>
          </a:bodyPr>
          <a:lstStyle/>
          <a:p>
            <a:pPr algn="ctr"/>
            <a:r>
              <a:rPr lang="en-GB" sz="1000"/>
              <a:t>Receive requests, and agree with SLP who should carry out Defect Correction to any Adopted Self-Laid Main </a:t>
            </a:r>
            <a:endParaRPr lang="en-GB" sz="1018"/>
          </a:p>
        </p:txBody>
      </p:sp>
      <p:cxnSp>
        <p:nvCxnSpPr>
          <p:cNvPr id="35" name="Straight Connector 34">
            <a:extLst>
              <a:ext uri="{FF2B5EF4-FFF2-40B4-BE49-F238E27FC236}">
                <a16:creationId xmlns:a16="http://schemas.microsoft.com/office/drawing/2014/main" id="{8116061C-05F8-4CD3-B362-D507E60D7A67}"/>
              </a:ext>
            </a:extLst>
          </p:cNvPr>
          <p:cNvCxnSpPr>
            <a:cxnSpLocks/>
          </p:cNvCxnSpPr>
          <p:nvPr/>
        </p:nvCxnSpPr>
        <p:spPr>
          <a:xfrm>
            <a:off x="5073770" y="8364817"/>
            <a:ext cx="504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105EC5DB-4953-419D-A1E5-5B21AB2DEF8C}"/>
              </a:ext>
            </a:extLst>
          </p:cNvPr>
          <p:cNvSpPr txBox="1"/>
          <p:nvPr/>
        </p:nvSpPr>
        <p:spPr>
          <a:xfrm>
            <a:off x="5602052" y="6758947"/>
            <a:ext cx="2077181" cy="875561"/>
          </a:xfrm>
          <a:prstGeom prst="rect">
            <a:avLst/>
          </a:prstGeom>
          <a:noFill/>
          <a:ln w="28575">
            <a:solidFill>
              <a:srgbClr val="FF0000"/>
            </a:solidFill>
          </a:ln>
        </p:spPr>
        <p:txBody>
          <a:bodyPr wrap="square" lIns="44313" rIns="44313" rtlCol="0">
            <a:spAutoFit/>
          </a:bodyPr>
          <a:lstStyle/>
          <a:p>
            <a:pPr algn="ctr"/>
            <a:r>
              <a:rPr lang="en-GB" sz="1018"/>
              <a:t>Carryout joint site visit (“walk-off”) to confirm that the final installation complies with the MWAA.  Highlight any defects identified within the defects period</a:t>
            </a:r>
          </a:p>
        </p:txBody>
      </p:sp>
      <p:cxnSp>
        <p:nvCxnSpPr>
          <p:cNvPr id="38" name="Straight Connector 37">
            <a:extLst>
              <a:ext uri="{FF2B5EF4-FFF2-40B4-BE49-F238E27FC236}">
                <a16:creationId xmlns:a16="http://schemas.microsoft.com/office/drawing/2014/main" id="{A2DDD2CF-6568-4FB0-84CA-877B81C530ED}"/>
              </a:ext>
            </a:extLst>
          </p:cNvPr>
          <p:cNvCxnSpPr>
            <a:cxnSpLocks/>
          </p:cNvCxnSpPr>
          <p:nvPr/>
        </p:nvCxnSpPr>
        <p:spPr>
          <a:xfrm>
            <a:off x="2465846" y="7193483"/>
            <a:ext cx="3096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3C0128C0-60EF-42D2-8F80-8F94D3BA8E9C}"/>
              </a:ext>
            </a:extLst>
          </p:cNvPr>
          <p:cNvSpPr txBox="1"/>
          <p:nvPr/>
        </p:nvSpPr>
        <p:spPr>
          <a:xfrm>
            <a:off x="8161266" y="2857254"/>
            <a:ext cx="3860067" cy="584391"/>
          </a:xfrm>
          <a:prstGeom prst="rect">
            <a:avLst/>
          </a:prstGeom>
          <a:solidFill>
            <a:schemeClr val="bg1"/>
          </a:solidFill>
        </p:spPr>
        <p:txBody>
          <a:bodyPr wrap="square" rtlCol="0">
            <a:spAutoFit/>
          </a:bodyPr>
          <a:lstStyle/>
          <a:p>
            <a:r>
              <a:rPr lang="en-GB" sz="1066" b="1"/>
              <a:t>Note 7.11</a:t>
            </a:r>
            <a:r>
              <a:rPr lang="en-GB" sz="1066"/>
              <a:t>:  The internal process for creating End-user accounts varies between companies.  This stage of the process is included here to indicate where the Customer can expect interaction</a:t>
            </a:r>
          </a:p>
        </p:txBody>
      </p:sp>
      <p:cxnSp>
        <p:nvCxnSpPr>
          <p:cNvPr id="40" name="Straight Connector 39">
            <a:extLst>
              <a:ext uri="{FF2B5EF4-FFF2-40B4-BE49-F238E27FC236}">
                <a16:creationId xmlns:a16="http://schemas.microsoft.com/office/drawing/2014/main" id="{FA6F4067-DD97-474A-A7E3-FE568BFB2864}"/>
              </a:ext>
            </a:extLst>
          </p:cNvPr>
          <p:cNvCxnSpPr/>
          <p:nvPr/>
        </p:nvCxnSpPr>
        <p:spPr>
          <a:xfrm>
            <a:off x="5410391" y="1091563"/>
            <a:ext cx="0" cy="748800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3081F25B-D060-4559-8F9D-144A9A1D2566}"/>
              </a:ext>
            </a:extLst>
          </p:cNvPr>
          <p:cNvSpPr txBox="1"/>
          <p:nvPr/>
        </p:nvSpPr>
        <p:spPr>
          <a:xfrm>
            <a:off x="8161265" y="6609092"/>
            <a:ext cx="3860067" cy="584391"/>
          </a:xfrm>
          <a:prstGeom prst="rect">
            <a:avLst/>
          </a:prstGeom>
          <a:solidFill>
            <a:schemeClr val="bg1"/>
          </a:solidFill>
        </p:spPr>
        <p:txBody>
          <a:bodyPr wrap="square" rtlCol="0">
            <a:spAutoFit/>
          </a:bodyPr>
          <a:lstStyle/>
          <a:p>
            <a:r>
              <a:rPr lang="en-GB" sz="1066" b="1" dirty="0"/>
              <a:t>Note 7.15</a:t>
            </a:r>
            <a:r>
              <a:rPr lang="en-GB" sz="1066" dirty="0"/>
              <a:t>:  Refer to Streetworks UK for more detail:</a:t>
            </a:r>
          </a:p>
          <a:p>
            <a:r>
              <a:rPr lang="en-GB" sz="1066" dirty="0"/>
              <a:t>“Streetworks UK: Guidelines on the Positioning and Colour Coding of Underground Utilities' Apparatus”</a:t>
            </a:r>
          </a:p>
        </p:txBody>
      </p:sp>
      <p:sp>
        <p:nvSpPr>
          <p:cNvPr id="42" name="TextBox 41">
            <a:extLst>
              <a:ext uri="{FF2B5EF4-FFF2-40B4-BE49-F238E27FC236}">
                <a16:creationId xmlns:a16="http://schemas.microsoft.com/office/drawing/2014/main" id="{C5623913-B4FA-4A0C-A624-ACC563135713}"/>
              </a:ext>
            </a:extLst>
          </p:cNvPr>
          <p:cNvSpPr txBox="1"/>
          <p:nvPr/>
        </p:nvSpPr>
        <p:spPr>
          <a:xfrm>
            <a:off x="10806388" y="9201090"/>
            <a:ext cx="1939477" cy="400110"/>
          </a:xfrm>
          <a:prstGeom prst="rect">
            <a:avLst/>
          </a:prstGeom>
          <a:noFill/>
        </p:spPr>
        <p:txBody>
          <a:bodyPr wrap="square" rtlCol="0">
            <a:spAutoFit/>
          </a:bodyPr>
          <a:lstStyle/>
          <a:p>
            <a:pPr algn="ctr"/>
            <a:r>
              <a:rPr lang="en-GB" sz="2000" b="1" i="1">
                <a:solidFill>
                  <a:srgbClr val="7030A0"/>
                </a:solidFill>
                <a:latin typeface="Abadi Extra Light" panose="020B0204020104020204" pitchFamily="34" charset="0"/>
              </a:rPr>
              <a:t> </a:t>
            </a:r>
            <a:r>
              <a:rPr lang="en-GB" sz="1200" b="1" i="1">
                <a:solidFill>
                  <a:srgbClr val="7030A0"/>
                </a:solidFill>
                <a:latin typeface="Abadi Extra Light" panose="020B0204020104020204" pitchFamily="34" charset="0"/>
              </a:rPr>
              <a:t>Appendix C - 15</a:t>
            </a:r>
            <a:endParaRPr lang="en-GB" sz="2000" b="1" i="1">
              <a:solidFill>
                <a:srgbClr val="7030A0"/>
              </a:solidFill>
              <a:latin typeface="Abadi Extra Light" panose="020B0204020104020204" pitchFamily="34" charset="0"/>
            </a:endParaRPr>
          </a:p>
        </p:txBody>
      </p:sp>
      <p:sp>
        <p:nvSpPr>
          <p:cNvPr id="44" name="TextBox 43">
            <a:extLst>
              <a:ext uri="{FF2B5EF4-FFF2-40B4-BE49-F238E27FC236}">
                <a16:creationId xmlns:a16="http://schemas.microsoft.com/office/drawing/2014/main" id="{2FDDE528-3FEF-45B8-9F70-4BD9AF842059}"/>
              </a:ext>
            </a:extLst>
          </p:cNvPr>
          <p:cNvSpPr txBox="1"/>
          <p:nvPr/>
        </p:nvSpPr>
        <p:spPr>
          <a:xfrm>
            <a:off x="10574476" y="370655"/>
            <a:ext cx="1939477" cy="400110"/>
          </a:xfrm>
          <a:prstGeom prst="rect">
            <a:avLst/>
          </a:prstGeom>
          <a:noFill/>
        </p:spPr>
        <p:txBody>
          <a:bodyPr wrap="square" rtlCol="0">
            <a:spAutoFit/>
          </a:bodyPr>
          <a:lstStyle/>
          <a:p>
            <a:pPr algn="ctr"/>
            <a:r>
              <a:rPr lang="en-GB" sz="2000" b="1" i="1" dirty="0">
                <a:solidFill>
                  <a:srgbClr val="7030A0"/>
                </a:solidFill>
                <a:latin typeface="Abadi Extra Light" panose="020B0204020104020204" pitchFamily="34" charset="0"/>
              </a:rPr>
              <a:t> </a:t>
            </a:r>
            <a:r>
              <a:rPr lang="en-GB" sz="1200" b="1" i="1" dirty="0">
                <a:solidFill>
                  <a:srgbClr val="7030A0"/>
                </a:solidFill>
                <a:latin typeface="Abadi Extra Light" panose="020B0204020104020204" pitchFamily="34" charset="0"/>
              </a:rPr>
              <a:t>Version: 1</a:t>
            </a:r>
            <a:endParaRPr lang="en-GB" sz="2000" b="1" i="1" dirty="0">
              <a:solidFill>
                <a:srgbClr val="7030A0"/>
              </a:solidFill>
              <a:latin typeface="Abadi Extra Light" panose="020B0204020104020204" pitchFamily="34" charset="0"/>
            </a:endParaRPr>
          </a:p>
        </p:txBody>
      </p:sp>
      <p:sp>
        <p:nvSpPr>
          <p:cNvPr id="45" name="TextBox 44">
            <a:extLst>
              <a:ext uri="{FF2B5EF4-FFF2-40B4-BE49-F238E27FC236}">
                <a16:creationId xmlns:a16="http://schemas.microsoft.com/office/drawing/2014/main" id="{5FCA3D0E-1FAB-4E37-89DF-7CED4D7A8990}"/>
              </a:ext>
            </a:extLst>
          </p:cNvPr>
          <p:cNvSpPr txBox="1"/>
          <p:nvPr/>
        </p:nvSpPr>
        <p:spPr>
          <a:xfrm>
            <a:off x="70305" y="9184276"/>
            <a:ext cx="1939477" cy="400110"/>
          </a:xfrm>
          <a:prstGeom prst="rect">
            <a:avLst/>
          </a:prstGeom>
          <a:noFill/>
        </p:spPr>
        <p:txBody>
          <a:bodyPr wrap="square" rtlCol="0">
            <a:spAutoFit/>
          </a:bodyPr>
          <a:lstStyle/>
          <a:p>
            <a:pPr algn="ctr"/>
            <a:r>
              <a:rPr lang="en-GB" sz="2000" dirty="0">
                <a:solidFill>
                  <a:srgbClr val="7030A0"/>
                </a:solidFill>
                <a:latin typeface="+mj-lt"/>
              </a:rPr>
              <a:t> </a:t>
            </a:r>
            <a:r>
              <a:rPr lang="en-GB" sz="1200" dirty="0">
                <a:solidFill>
                  <a:srgbClr val="7030A0"/>
                </a:solidFill>
                <a:latin typeface="+mj-lt"/>
              </a:rPr>
              <a:t>© Water UK 071019 </a:t>
            </a:r>
            <a:endParaRPr lang="en-GB" sz="2000" dirty="0">
              <a:solidFill>
                <a:srgbClr val="7030A0"/>
              </a:solidFill>
              <a:latin typeface="+mj-lt"/>
            </a:endParaRPr>
          </a:p>
        </p:txBody>
      </p:sp>
    </p:spTree>
    <p:extLst>
      <p:ext uri="{BB962C8B-B14F-4D97-AF65-F5344CB8AC3E}">
        <p14:creationId xmlns:p14="http://schemas.microsoft.com/office/powerpoint/2010/main" val="291453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396305" y="759487"/>
            <a:ext cx="184730" cy="301173"/>
          </a:xfrm>
          <a:prstGeom prst="rect">
            <a:avLst/>
          </a:prstGeom>
          <a:noFill/>
        </p:spPr>
        <p:txBody>
          <a:bodyPr wrap="none" rtlCol="0">
            <a:spAutoFit/>
          </a:bodyPr>
          <a:lstStyle/>
          <a:p>
            <a:endParaRPr lang="en-GB" sz="1357" b="1"/>
          </a:p>
        </p:txBody>
      </p:sp>
      <p:sp>
        <p:nvSpPr>
          <p:cNvPr id="5" name="TextBox 4"/>
          <p:cNvSpPr txBox="1"/>
          <p:nvPr/>
        </p:nvSpPr>
        <p:spPr>
          <a:xfrm>
            <a:off x="5589357" y="943467"/>
            <a:ext cx="1698672" cy="510011"/>
          </a:xfrm>
          <a:prstGeom prst="rect">
            <a:avLst/>
          </a:prstGeom>
          <a:noFill/>
          <a:ln w="25400">
            <a:solidFill>
              <a:schemeClr val="tx1"/>
            </a:solidFill>
          </a:ln>
        </p:spPr>
        <p:txBody>
          <a:bodyPr wrap="square" rtlCol="0">
            <a:spAutoFit/>
          </a:bodyPr>
          <a:lstStyle/>
          <a:p>
            <a:pPr algn="ctr"/>
            <a:r>
              <a:rPr lang="en-GB" sz="1357"/>
              <a:t>Water Company</a:t>
            </a:r>
          </a:p>
          <a:p>
            <a:pPr algn="ctr"/>
            <a:r>
              <a:rPr lang="en-GB" sz="1357"/>
              <a:t>(NAV or Regional)</a:t>
            </a:r>
          </a:p>
        </p:txBody>
      </p:sp>
      <p:sp>
        <p:nvSpPr>
          <p:cNvPr id="8" name="TextBox 7"/>
          <p:cNvSpPr txBox="1"/>
          <p:nvPr/>
        </p:nvSpPr>
        <p:spPr>
          <a:xfrm>
            <a:off x="629019" y="1944064"/>
            <a:ext cx="1829235" cy="562270"/>
          </a:xfrm>
          <a:prstGeom prst="rect">
            <a:avLst/>
          </a:prstGeom>
          <a:noFill/>
          <a:ln w="28575">
            <a:solidFill>
              <a:srgbClr val="00B050"/>
            </a:solidFill>
          </a:ln>
        </p:spPr>
        <p:txBody>
          <a:bodyPr wrap="square" lIns="44313" rIns="44313" rtlCol="0">
            <a:spAutoFit/>
          </a:bodyPr>
          <a:lstStyle/>
          <a:p>
            <a:pPr algn="just"/>
            <a:r>
              <a:rPr lang="en-GB" sz="1018"/>
              <a:t>Submit pre-planning enquiry based on initial parameters for the development. </a:t>
            </a:r>
          </a:p>
        </p:txBody>
      </p:sp>
      <p:sp>
        <p:nvSpPr>
          <p:cNvPr id="21" name="Flowchart: Decision 20"/>
          <p:cNvSpPr/>
          <p:nvPr/>
        </p:nvSpPr>
        <p:spPr>
          <a:xfrm>
            <a:off x="5820224" y="2835371"/>
            <a:ext cx="1347860" cy="760935"/>
          </a:xfrm>
          <a:prstGeom prst="flowChartDecision">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45"/>
          </a:p>
        </p:txBody>
      </p:sp>
      <p:sp>
        <p:nvSpPr>
          <p:cNvPr id="22" name="TextBox 21"/>
          <p:cNvSpPr txBox="1"/>
          <p:nvPr/>
        </p:nvSpPr>
        <p:spPr>
          <a:xfrm>
            <a:off x="6107590" y="2894138"/>
            <a:ext cx="803424" cy="562269"/>
          </a:xfrm>
          <a:prstGeom prst="rect">
            <a:avLst/>
          </a:prstGeom>
          <a:noFill/>
          <a:ln w="28575">
            <a:noFill/>
          </a:ln>
        </p:spPr>
        <p:txBody>
          <a:bodyPr wrap="none" rtlCol="0">
            <a:spAutoFit/>
          </a:bodyPr>
          <a:lstStyle/>
          <a:p>
            <a:pPr algn="ctr"/>
            <a:r>
              <a:rPr lang="en-GB" sz="1018"/>
              <a:t>Check </a:t>
            </a:r>
            <a:br>
              <a:rPr lang="en-GB" sz="1018"/>
            </a:br>
            <a:r>
              <a:rPr lang="en-GB" sz="1018"/>
              <a:t>application </a:t>
            </a:r>
            <a:br>
              <a:rPr lang="en-GB" sz="1018"/>
            </a:br>
            <a:r>
              <a:rPr lang="en-GB" sz="1018"/>
              <a:t>is complete</a:t>
            </a:r>
          </a:p>
        </p:txBody>
      </p:sp>
      <p:sp>
        <p:nvSpPr>
          <p:cNvPr id="24" name="TextBox 23"/>
          <p:cNvSpPr txBox="1"/>
          <p:nvPr/>
        </p:nvSpPr>
        <p:spPr>
          <a:xfrm>
            <a:off x="5581663" y="3854557"/>
            <a:ext cx="1914683" cy="405624"/>
          </a:xfrm>
          <a:prstGeom prst="rect">
            <a:avLst/>
          </a:prstGeom>
          <a:noFill/>
          <a:ln w="28575">
            <a:solidFill>
              <a:srgbClr val="FF0000"/>
            </a:solidFill>
          </a:ln>
        </p:spPr>
        <p:txBody>
          <a:bodyPr wrap="square" rtlCol="0">
            <a:spAutoFit/>
          </a:bodyPr>
          <a:lstStyle/>
          <a:p>
            <a:pPr algn="ctr"/>
            <a:r>
              <a:rPr lang="en-GB" sz="1018"/>
              <a:t>Determine nature of appraisal and response (time) category</a:t>
            </a:r>
          </a:p>
        </p:txBody>
      </p:sp>
      <p:sp>
        <p:nvSpPr>
          <p:cNvPr id="25" name="TextBox 24"/>
          <p:cNvSpPr txBox="1"/>
          <p:nvPr/>
        </p:nvSpPr>
        <p:spPr>
          <a:xfrm>
            <a:off x="637645" y="3105163"/>
            <a:ext cx="1820605" cy="248979"/>
          </a:xfrm>
          <a:prstGeom prst="rect">
            <a:avLst/>
          </a:prstGeom>
          <a:noFill/>
          <a:ln w="28575">
            <a:solidFill>
              <a:srgbClr val="00B050"/>
            </a:solidFill>
          </a:ln>
        </p:spPr>
        <p:txBody>
          <a:bodyPr wrap="square" lIns="44313" rIns="44313" rtlCol="0">
            <a:spAutoFit/>
          </a:bodyPr>
          <a:lstStyle/>
          <a:p>
            <a:pPr algn="ctr"/>
            <a:r>
              <a:rPr lang="en-GB" sz="1018"/>
              <a:t>Submit missing information</a:t>
            </a:r>
          </a:p>
        </p:txBody>
      </p:sp>
      <p:sp>
        <p:nvSpPr>
          <p:cNvPr id="26" name="TextBox 25"/>
          <p:cNvSpPr txBox="1"/>
          <p:nvPr/>
        </p:nvSpPr>
        <p:spPr>
          <a:xfrm>
            <a:off x="5589357" y="4559549"/>
            <a:ext cx="1915475" cy="405624"/>
          </a:xfrm>
          <a:prstGeom prst="rect">
            <a:avLst/>
          </a:prstGeom>
          <a:noFill/>
          <a:ln w="28575">
            <a:solidFill>
              <a:srgbClr val="FF0000"/>
            </a:solidFill>
          </a:ln>
        </p:spPr>
        <p:txBody>
          <a:bodyPr wrap="square" lIns="44313" rIns="44313" rtlCol="0">
            <a:spAutoFit/>
          </a:bodyPr>
          <a:lstStyle/>
          <a:p>
            <a:pPr algn="just"/>
            <a:r>
              <a:rPr lang="en-GB" sz="1018"/>
              <a:t>Acknowledge application and confirm response time</a:t>
            </a:r>
          </a:p>
        </p:txBody>
      </p:sp>
      <p:sp>
        <p:nvSpPr>
          <p:cNvPr id="30" name="TextBox 29"/>
          <p:cNvSpPr txBox="1"/>
          <p:nvPr/>
        </p:nvSpPr>
        <p:spPr>
          <a:xfrm>
            <a:off x="637645" y="5498541"/>
            <a:ext cx="1818989" cy="1032206"/>
          </a:xfrm>
          <a:prstGeom prst="rect">
            <a:avLst/>
          </a:prstGeom>
          <a:noFill/>
          <a:ln w="28575">
            <a:solidFill>
              <a:srgbClr val="00B050"/>
            </a:solidFill>
          </a:ln>
        </p:spPr>
        <p:txBody>
          <a:bodyPr wrap="square" rtlCol="0" anchor="t">
            <a:spAutoFit/>
          </a:bodyPr>
          <a:lstStyle/>
          <a:p>
            <a:pPr algn="just"/>
            <a:r>
              <a:rPr lang="en-GB" sz="1000"/>
              <a:t>Receive pre-planning report. </a:t>
            </a:r>
            <a:endParaRPr lang="en-GB" sz="1018"/>
          </a:p>
          <a:p>
            <a:pPr algn="just"/>
            <a:r>
              <a:rPr lang="en-GB" sz="1018"/>
              <a:t>If required, refer to relevant Water Company’s published Charging Arrangements to develop a budget estimate for spur main construction.</a:t>
            </a:r>
          </a:p>
        </p:txBody>
      </p:sp>
      <p:sp>
        <p:nvSpPr>
          <p:cNvPr id="31" name="TextBox 30"/>
          <p:cNvSpPr txBox="1"/>
          <p:nvPr/>
        </p:nvSpPr>
        <p:spPr>
          <a:xfrm>
            <a:off x="625783" y="7032170"/>
            <a:ext cx="2087099" cy="1061829"/>
          </a:xfrm>
          <a:prstGeom prst="rect">
            <a:avLst/>
          </a:prstGeom>
          <a:noFill/>
          <a:ln w="28575">
            <a:solidFill>
              <a:srgbClr val="00B050"/>
            </a:solidFill>
          </a:ln>
        </p:spPr>
        <p:txBody>
          <a:bodyPr wrap="square" lIns="44313" rIns="44313" rtlCol="0">
            <a:spAutoFit/>
          </a:bodyPr>
          <a:lstStyle/>
          <a:p>
            <a:pPr algn="just"/>
            <a:r>
              <a:rPr lang="en-GB" sz="1050"/>
              <a:t>make a </a:t>
            </a:r>
            <a:r>
              <a:rPr lang="en-GB" sz="1050">
                <a:solidFill>
                  <a:srgbClr val="00B050"/>
                </a:solidFill>
              </a:rPr>
              <a:t>Local Planning Authority (</a:t>
            </a:r>
            <a:r>
              <a:rPr lang="en-GB" sz="1050"/>
              <a:t>LPA) planning application if appropriate at this time and refer to any relevant pre-planning enquiry responses from one of more water companies.</a:t>
            </a:r>
          </a:p>
        </p:txBody>
      </p:sp>
      <p:cxnSp>
        <p:nvCxnSpPr>
          <p:cNvPr id="33" name="Straight Connector 32"/>
          <p:cNvCxnSpPr>
            <a:cxnSpLocks/>
          </p:cNvCxnSpPr>
          <p:nvPr/>
        </p:nvCxnSpPr>
        <p:spPr>
          <a:xfrm flipV="1">
            <a:off x="2451163" y="2231596"/>
            <a:ext cx="403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6483816" y="2242127"/>
            <a:ext cx="0" cy="57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cxnSpLocks/>
          </p:cNvCxnSpPr>
          <p:nvPr/>
        </p:nvCxnSpPr>
        <p:spPr>
          <a:xfrm flipH="1" flipV="1">
            <a:off x="2463027" y="3213926"/>
            <a:ext cx="334800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3122354" y="2252228"/>
            <a:ext cx="0" cy="576000"/>
          </a:xfrm>
          <a:prstGeom prst="line">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1934055" y="2835371"/>
            <a:ext cx="0" cy="252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1934055" y="2839715"/>
            <a:ext cx="1196938" cy="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cxnSpLocks/>
            <a:stCxn id="21" idx="2"/>
          </p:cNvCxnSpPr>
          <p:nvPr/>
        </p:nvCxnSpPr>
        <p:spPr>
          <a:xfrm>
            <a:off x="6494154" y="3596306"/>
            <a:ext cx="0" cy="25825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cxnSpLocks/>
          </p:cNvCxnSpPr>
          <p:nvPr/>
        </p:nvCxnSpPr>
        <p:spPr>
          <a:xfrm flipH="1">
            <a:off x="6497397" y="4260181"/>
            <a:ext cx="0" cy="28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cxnSpLocks/>
          </p:cNvCxnSpPr>
          <p:nvPr/>
        </p:nvCxnSpPr>
        <p:spPr>
          <a:xfrm flipH="1">
            <a:off x="2472131" y="5651385"/>
            <a:ext cx="309600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1547952" y="6689383"/>
            <a:ext cx="1616" cy="324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5457613" y="2996859"/>
            <a:ext cx="552416" cy="248979"/>
          </a:xfrm>
          <a:prstGeom prst="rect">
            <a:avLst/>
          </a:prstGeom>
          <a:noFill/>
        </p:spPr>
        <p:txBody>
          <a:bodyPr wrap="square" rtlCol="0">
            <a:spAutoFit/>
          </a:bodyPr>
          <a:lstStyle/>
          <a:p>
            <a:pPr algn="ctr"/>
            <a:r>
              <a:rPr lang="en-GB" sz="1018"/>
              <a:t>No</a:t>
            </a:r>
          </a:p>
        </p:txBody>
      </p:sp>
      <p:sp>
        <p:nvSpPr>
          <p:cNvPr id="51" name="TextBox 50"/>
          <p:cNvSpPr txBox="1"/>
          <p:nvPr/>
        </p:nvSpPr>
        <p:spPr>
          <a:xfrm>
            <a:off x="6035322" y="3518833"/>
            <a:ext cx="552416" cy="248979"/>
          </a:xfrm>
          <a:prstGeom prst="rect">
            <a:avLst/>
          </a:prstGeom>
          <a:noFill/>
        </p:spPr>
        <p:txBody>
          <a:bodyPr wrap="square" rtlCol="0">
            <a:spAutoFit/>
          </a:bodyPr>
          <a:lstStyle/>
          <a:p>
            <a:pPr algn="ctr"/>
            <a:r>
              <a:rPr lang="en-GB" sz="1018"/>
              <a:t>Yes</a:t>
            </a:r>
          </a:p>
        </p:txBody>
      </p:sp>
      <p:cxnSp>
        <p:nvCxnSpPr>
          <p:cNvPr id="34" name="Straight Arrow Connector 33"/>
          <p:cNvCxnSpPr/>
          <p:nvPr/>
        </p:nvCxnSpPr>
        <p:spPr>
          <a:xfrm>
            <a:off x="6491931" y="4957523"/>
            <a:ext cx="0" cy="252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Rectangle: Rounded Corners 2">
            <a:extLst>
              <a:ext uri="{FF2B5EF4-FFF2-40B4-BE49-F238E27FC236}">
                <a16:creationId xmlns:a16="http://schemas.microsoft.com/office/drawing/2014/main" id="{FF2D39D3-A3A3-4C0E-9E25-8BE3A61D272B}"/>
              </a:ext>
            </a:extLst>
          </p:cNvPr>
          <p:cNvSpPr/>
          <p:nvPr/>
        </p:nvSpPr>
        <p:spPr>
          <a:xfrm>
            <a:off x="468085" y="416924"/>
            <a:ext cx="11880000" cy="8856000"/>
          </a:xfrm>
          <a:prstGeom prst="roundRect">
            <a:avLst>
              <a:gd name="adj" fmla="val 252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56681B8F-9342-4495-8F09-4252A6CF502E}"/>
              </a:ext>
            </a:extLst>
          </p:cNvPr>
          <p:cNvSpPr txBox="1"/>
          <p:nvPr/>
        </p:nvSpPr>
        <p:spPr>
          <a:xfrm>
            <a:off x="612974" y="423491"/>
            <a:ext cx="5397055" cy="400110"/>
          </a:xfrm>
          <a:prstGeom prst="rect">
            <a:avLst/>
          </a:prstGeom>
          <a:noFill/>
        </p:spPr>
        <p:txBody>
          <a:bodyPr wrap="none" rtlCol="0">
            <a:spAutoFit/>
          </a:bodyPr>
          <a:lstStyle/>
          <a:p>
            <a:r>
              <a:rPr lang="en-GB" sz="2000" b="1">
                <a:solidFill>
                  <a:srgbClr val="7030A0"/>
                </a:solidFill>
              </a:rPr>
              <a:t>Stage 1a:  Pre-planning enquiry (planning liaison)</a:t>
            </a:r>
          </a:p>
        </p:txBody>
      </p:sp>
      <p:sp>
        <p:nvSpPr>
          <p:cNvPr id="44" name="TextBox 43">
            <a:extLst>
              <a:ext uri="{FF2B5EF4-FFF2-40B4-BE49-F238E27FC236}">
                <a16:creationId xmlns:a16="http://schemas.microsoft.com/office/drawing/2014/main" id="{8957BEE4-DDA5-4B16-BA49-D4E10B2D3E77}"/>
              </a:ext>
            </a:extLst>
          </p:cNvPr>
          <p:cNvSpPr txBox="1"/>
          <p:nvPr/>
        </p:nvSpPr>
        <p:spPr>
          <a:xfrm>
            <a:off x="8161267" y="943465"/>
            <a:ext cx="2690763" cy="310239"/>
          </a:xfrm>
          <a:prstGeom prst="rect">
            <a:avLst/>
          </a:prstGeom>
          <a:noFill/>
          <a:ln w="25400">
            <a:solidFill>
              <a:schemeClr val="tx1"/>
            </a:solidFill>
          </a:ln>
        </p:spPr>
        <p:txBody>
          <a:bodyPr wrap="square" rtlCol="0">
            <a:spAutoFit/>
          </a:bodyPr>
          <a:lstStyle/>
          <a:p>
            <a:pPr algn="ctr"/>
            <a:r>
              <a:rPr lang="en-GB" sz="1357"/>
              <a:t>Comments &amp; Service Standard</a:t>
            </a:r>
          </a:p>
        </p:txBody>
      </p:sp>
      <p:sp>
        <p:nvSpPr>
          <p:cNvPr id="61" name="TextBox 60">
            <a:extLst>
              <a:ext uri="{FF2B5EF4-FFF2-40B4-BE49-F238E27FC236}">
                <a16:creationId xmlns:a16="http://schemas.microsoft.com/office/drawing/2014/main" id="{42C47E35-5163-4DB8-A6D1-6B6AF03D68D3}"/>
              </a:ext>
            </a:extLst>
          </p:cNvPr>
          <p:cNvSpPr txBox="1"/>
          <p:nvPr/>
        </p:nvSpPr>
        <p:spPr>
          <a:xfrm>
            <a:off x="5580871" y="5230544"/>
            <a:ext cx="1915480" cy="562270"/>
          </a:xfrm>
          <a:prstGeom prst="rect">
            <a:avLst/>
          </a:prstGeom>
          <a:noFill/>
          <a:ln w="28575">
            <a:solidFill>
              <a:srgbClr val="FF0000"/>
            </a:solidFill>
          </a:ln>
        </p:spPr>
        <p:txBody>
          <a:bodyPr wrap="square" lIns="44313" rIns="44313" rtlCol="0">
            <a:spAutoFit/>
          </a:bodyPr>
          <a:lstStyle/>
          <a:p>
            <a:pPr algn="just"/>
            <a:r>
              <a:rPr lang="en-GB" sz="1018"/>
              <a:t>Consult internally, carry out technical appraisal and provide Pre-planning Report (see note 1.1)</a:t>
            </a:r>
          </a:p>
        </p:txBody>
      </p:sp>
      <p:sp>
        <p:nvSpPr>
          <p:cNvPr id="62" name="TextBox 61">
            <a:extLst>
              <a:ext uri="{FF2B5EF4-FFF2-40B4-BE49-F238E27FC236}">
                <a16:creationId xmlns:a16="http://schemas.microsoft.com/office/drawing/2014/main" id="{485C59BC-BC1D-4C86-8204-DF1E454967D8}"/>
              </a:ext>
            </a:extLst>
          </p:cNvPr>
          <p:cNvSpPr txBox="1"/>
          <p:nvPr/>
        </p:nvSpPr>
        <p:spPr>
          <a:xfrm>
            <a:off x="637645" y="952531"/>
            <a:ext cx="1820615" cy="301173"/>
          </a:xfrm>
          <a:prstGeom prst="rect">
            <a:avLst/>
          </a:prstGeom>
          <a:noFill/>
          <a:ln w="25400">
            <a:solidFill>
              <a:schemeClr val="tx1"/>
            </a:solidFill>
          </a:ln>
        </p:spPr>
        <p:txBody>
          <a:bodyPr wrap="square" rtlCol="0">
            <a:spAutoFit/>
          </a:bodyPr>
          <a:lstStyle/>
          <a:p>
            <a:pPr algn="ctr"/>
            <a:r>
              <a:rPr lang="en-GB" sz="1357"/>
              <a:t>Developer</a:t>
            </a:r>
          </a:p>
        </p:txBody>
      </p:sp>
      <p:cxnSp>
        <p:nvCxnSpPr>
          <p:cNvPr id="64" name="Straight Arrow Connector 63">
            <a:extLst>
              <a:ext uri="{FF2B5EF4-FFF2-40B4-BE49-F238E27FC236}">
                <a16:creationId xmlns:a16="http://schemas.microsoft.com/office/drawing/2014/main" id="{81ABE441-0E89-4FBA-98D1-3A1EAADC78A2}"/>
              </a:ext>
            </a:extLst>
          </p:cNvPr>
          <p:cNvCxnSpPr/>
          <p:nvPr/>
        </p:nvCxnSpPr>
        <p:spPr>
          <a:xfrm>
            <a:off x="6500416" y="5817343"/>
            <a:ext cx="0" cy="1188000"/>
          </a:xfrm>
          <a:prstGeom prst="straightConnector1">
            <a:avLst/>
          </a:prstGeom>
          <a:ln w="12700">
            <a:solidFill>
              <a:schemeClr val="tx1">
                <a:lumMod val="50000"/>
                <a:lumOff val="50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F32C9FEB-DD2B-494F-86F7-71CFFE93A356}"/>
              </a:ext>
            </a:extLst>
          </p:cNvPr>
          <p:cNvSpPr txBox="1"/>
          <p:nvPr/>
        </p:nvSpPr>
        <p:spPr>
          <a:xfrm>
            <a:off x="5584175" y="7013383"/>
            <a:ext cx="1799282" cy="875561"/>
          </a:xfrm>
          <a:prstGeom prst="rect">
            <a:avLst/>
          </a:prstGeom>
          <a:noFill/>
          <a:ln w="28575">
            <a:solidFill>
              <a:srgbClr val="FF0000"/>
            </a:solidFill>
          </a:ln>
        </p:spPr>
        <p:txBody>
          <a:bodyPr wrap="square" lIns="44313" rIns="44313" rtlCol="0">
            <a:spAutoFit/>
          </a:bodyPr>
          <a:lstStyle/>
          <a:p>
            <a:pPr algn="just"/>
            <a:r>
              <a:rPr lang="en-GB" sz="1018">
                <a:solidFill>
                  <a:schemeClr val="tx1">
                    <a:lumMod val="50000"/>
                    <a:lumOff val="50000"/>
                  </a:schemeClr>
                </a:solidFill>
              </a:rPr>
              <a:t>Monitor development progress.  Prioritise &amp; plan Network Reinforcement in conjunction with other development forecasts</a:t>
            </a:r>
          </a:p>
        </p:txBody>
      </p:sp>
      <p:sp>
        <p:nvSpPr>
          <p:cNvPr id="66" name="TextBox 65">
            <a:extLst>
              <a:ext uri="{FF2B5EF4-FFF2-40B4-BE49-F238E27FC236}">
                <a16:creationId xmlns:a16="http://schemas.microsoft.com/office/drawing/2014/main" id="{63C2CA04-403F-4CA4-BBBD-FC8C3F9A69BE}"/>
              </a:ext>
            </a:extLst>
          </p:cNvPr>
          <p:cNvSpPr txBox="1"/>
          <p:nvPr/>
        </p:nvSpPr>
        <p:spPr>
          <a:xfrm>
            <a:off x="625783" y="8256681"/>
            <a:ext cx="1829235" cy="562270"/>
          </a:xfrm>
          <a:prstGeom prst="rect">
            <a:avLst/>
          </a:prstGeom>
          <a:noFill/>
          <a:ln w="12700">
            <a:noFill/>
          </a:ln>
        </p:spPr>
        <p:txBody>
          <a:bodyPr wrap="square" lIns="44313" rIns="44313" rtlCol="0">
            <a:spAutoFit/>
          </a:bodyPr>
          <a:lstStyle/>
          <a:p>
            <a:pPr algn="ctr"/>
            <a:r>
              <a:rPr lang="en-GB" sz="1018"/>
              <a:t>If a self-lay route is preferred, proceed to </a:t>
            </a:r>
            <a:r>
              <a:rPr lang="en-GB" sz="1018" b="1">
                <a:solidFill>
                  <a:srgbClr val="7030A0"/>
                </a:solidFill>
              </a:rPr>
              <a:t>Stage 1b </a:t>
            </a:r>
            <a:r>
              <a:rPr lang="en-GB" sz="1018"/>
              <a:t>as outlined in this guide</a:t>
            </a:r>
          </a:p>
        </p:txBody>
      </p:sp>
      <p:cxnSp>
        <p:nvCxnSpPr>
          <p:cNvPr id="67" name="Straight Arrow Connector 66">
            <a:extLst>
              <a:ext uri="{FF2B5EF4-FFF2-40B4-BE49-F238E27FC236}">
                <a16:creationId xmlns:a16="http://schemas.microsoft.com/office/drawing/2014/main" id="{F712DA9F-C3B0-4AB8-A3BC-56022E79E0C8}"/>
              </a:ext>
            </a:extLst>
          </p:cNvPr>
          <p:cNvCxnSpPr/>
          <p:nvPr/>
        </p:nvCxnSpPr>
        <p:spPr>
          <a:xfrm>
            <a:off x="1547952" y="7948403"/>
            <a:ext cx="1616" cy="28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EE222FCA-60E9-4247-A110-C7E196E354F6}"/>
              </a:ext>
            </a:extLst>
          </p:cNvPr>
          <p:cNvCxnSpPr>
            <a:cxnSpLocks/>
          </p:cNvCxnSpPr>
          <p:nvPr/>
        </p:nvCxnSpPr>
        <p:spPr>
          <a:xfrm>
            <a:off x="2713558" y="7294518"/>
            <a:ext cx="2880000" cy="0"/>
          </a:xfrm>
          <a:prstGeom prst="straightConnector1">
            <a:avLst/>
          </a:prstGeom>
          <a:ln w="12700">
            <a:solidFill>
              <a:schemeClr val="tx1">
                <a:lumMod val="50000"/>
                <a:lumOff val="50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AE06E4E3-3B3C-4DB0-80D8-F97DD0F28A89}"/>
              </a:ext>
            </a:extLst>
          </p:cNvPr>
          <p:cNvSpPr txBox="1"/>
          <p:nvPr/>
        </p:nvSpPr>
        <p:spPr>
          <a:xfrm>
            <a:off x="3242080" y="951226"/>
            <a:ext cx="1922593" cy="510011"/>
          </a:xfrm>
          <a:prstGeom prst="rect">
            <a:avLst/>
          </a:prstGeom>
          <a:noFill/>
          <a:ln w="25400">
            <a:solidFill>
              <a:schemeClr val="tx1"/>
            </a:solidFill>
          </a:ln>
        </p:spPr>
        <p:txBody>
          <a:bodyPr wrap="square" rtlCol="0">
            <a:spAutoFit/>
          </a:bodyPr>
          <a:lstStyle/>
          <a:p>
            <a:pPr algn="ctr"/>
            <a:r>
              <a:rPr lang="en-GB" sz="1357"/>
              <a:t>Self-Lay Provider</a:t>
            </a:r>
          </a:p>
          <a:p>
            <a:pPr algn="ctr"/>
            <a:r>
              <a:rPr lang="en-GB" sz="1357"/>
              <a:t>(SLP)</a:t>
            </a:r>
          </a:p>
        </p:txBody>
      </p:sp>
      <p:sp>
        <p:nvSpPr>
          <p:cNvPr id="38" name="TextBox 37">
            <a:extLst>
              <a:ext uri="{FF2B5EF4-FFF2-40B4-BE49-F238E27FC236}">
                <a16:creationId xmlns:a16="http://schemas.microsoft.com/office/drawing/2014/main" id="{EF2D7714-0FFB-4CC1-8810-D6D070B774FE}"/>
              </a:ext>
            </a:extLst>
          </p:cNvPr>
          <p:cNvSpPr txBox="1"/>
          <p:nvPr/>
        </p:nvSpPr>
        <p:spPr>
          <a:xfrm>
            <a:off x="10806388" y="9201090"/>
            <a:ext cx="1939477" cy="400110"/>
          </a:xfrm>
          <a:prstGeom prst="rect">
            <a:avLst/>
          </a:prstGeom>
          <a:noFill/>
        </p:spPr>
        <p:txBody>
          <a:bodyPr wrap="square" rtlCol="0">
            <a:spAutoFit/>
          </a:bodyPr>
          <a:lstStyle/>
          <a:p>
            <a:pPr algn="ctr"/>
            <a:r>
              <a:rPr lang="en-GB" sz="2000" b="1" i="1">
                <a:solidFill>
                  <a:srgbClr val="7030A0"/>
                </a:solidFill>
                <a:latin typeface="Abadi Extra Light" panose="020B0204020104020204" pitchFamily="34" charset="0"/>
              </a:rPr>
              <a:t> </a:t>
            </a:r>
            <a:r>
              <a:rPr lang="en-GB" sz="1200" b="1" i="1">
                <a:solidFill>
                  <a:srgbClr val="7030A0"/>
                </a:solidFill>
                <a:latin typeface="Abadi Extra Light" panose="020B0204020104020204" pitchFamily="34" charset="0"/>
              </a:rPr>
              <a:t>Appendix C - 2</a:t>
            </a:r>
            <a:endParaRPr lang="en-GB" sz="2000" b="1" i="1">
              <a:solidFill>
                <a:srgbClr val="7030A0"/>
              </a:solidFill>
              <a:latin typeface="Abadi Extra Light" panose="020B0204020104020204" pitchFamily="34" charset="0"/>
            </a:endParaRPr>
          </a:p>
        </p:txBody>
      </p:sp>
      <p:sp>
        <p:nvSpPr>
          <p:cNvPr id="43" name="TextBox 42">
            <a:extLst>
              <a:ext uri="{FF2B5EF4-FFF2-40B4-BE49-F238E27FC236}">
                <a16:creationId xmlns:a16="http://schemas.microsoft.com/office/drawing/2014/main" id="{9D8117C3-E2A2-4DB6-A82D-87FA956CB037}"/>
              </a:ext>
            </a:extLst>
          </p:cNvPr>
          <p:cNvSpPr txBox="1"/>
          <p:nvPr/>
        </p:nvSpPr>
        <p:spPr>
          <a:xfrm>
            <a:off x="9981573" y="359377"/>
            <a:ext cx="1939477" cy="400110"/>
          </a:xfrm>
          <a:prstGeom prst="rect">
            <a:avLst/>
          </a:prstGeom>
          <a:noFill/>
        </p:spPr>
        <p:txBody>
          <a:bodyPr wrap="square" rtlCol="0">
            <a:spAutoFit/>
          </a:bodyPr>
          <a:lstStyle/>
          <a:p>
            <a:pPr algn="ctr"/>
            <a:r>
              <a:rPr lang="en-GB" sz="2000" b="1" i="1" dirty="0">
                <a:solidFill>
                  <a:srgbClr val="7030A0"/>
                </a:solidFill>
                <a:latin typeface="Abadi Extra Light" panose="020B0204020104020204" pitchFamily="34" charset="0"/>
              </a:rPr>
              <a:t> </a:t>
            </a:r>
            <a:r>
              <a:rPr lang="en-GB" sz="1200" b="1" i="1" dirty="0">
                <a:solidFill>
                  <a:srgbClr val="7030A0"/>
                </a:solidFill>
                <a:latin typeface="Abadi Extra Light" panose="020B0204020104020204" pitchFamily="34" charset="0"/>
              </a:rPr>
              <a:t>Version: 1</a:t>
            </a:r>
            <a:endParaRPr lang="en-GB" sz="2000" b="1" i="1" dirty="0">
              <a:solidFill>
                <a:srgbClr val="7030A0"/>
              </a:solidFill>
              <a:latin typeface="Abadi Extra Light" panose="020B0204020104020204" pitchFamily="34" charset="0"/>
            </a:endParaRPr>
          </a:p>
        </p:txBody>
      </p:sp>
      <p:sp>
        <p:nvSpPr>
          <p:cNvPr id="45" name="TextBox 44">
            <a:extLst>
              <a:ext uri="{FF2B5EF4-FFF2-40B4-BE49-F238E27FC236}">
                <a16:creationId xmlns:a16="http://schemas.microsoft.com/office/drawing/2014/main" id="{BDC3F4C1-4E96-4EBD-9944-49A338A16C18}"/>
              </a:ext>
            </a:extLst>
          </p:cNvPr>
          <p:cNvSpPr txBox="1"/>
          <p:nvPr/>
        </p:nvSpPr>
        <p:spPr>
          <a:xfrm>
            <a:off x="70305" y="9184276"/>
            <a:ext cx="1939477" cy="400110"/>
          </a:xfrm>
          <a:prstGeom prst="rect">
            <a:avLst/>
          </a:prstGeom>
          <a:noFill/>
        </p:spPr>
        <p:txBody>
          <a:bodyPr wrap="square" rtlCol="0">
            <a:spAutoFit/>
          </a:bodyPr>
          <a:lstStyle/>
          <a:p>
            <a:pPr algn="ctr"/>
            <a:r>
              <a:rPr lang="en-GB" sz="2000" dirty="0">
                <a:solidFill>
                  <a:srgbClr val="7030A0"/>
                </a:solidFill>
                <a:latin typeface="+mj-lt"/>
              </a:rPr>
              <a:t> </a:t>
            </a:r>
            <a:r>
              <a:rPr lang="en-GB" sz="1200" dirty="0">
                <a:solidFill>
                  <a:srgbClr val="7030A0"/>
                </a:solidFill>
                <a:latin typeface="+mj-lt"/>
              </a:rPr>
              <a:t>© Water UK </a:t>
            </a:r>
            <a:r>
              <a:rPr lang="en-GB" sz="1200" dirty="0">
                <a:solidFill>
                  <a:srgbClr val="7030A0"/>
                </a:solidFill>
              </a:rPr>
              <a:t>071019</a:t>
            </a:r>
            <a:endParaRPr lang="en-GB" sz="2000" dirty="0">
              <a:solidFill>
                <a:srgbClr val="7030A0"/>
              </a:solidFill>
              <a:latin typeface="+mj-lt"/>
            </a:endParaRPr>
          </a:p>
        </p:txBody>
      </p:sp>
    </p:spTree>
    <p:extLst>
      <p:ext uri="{BB962C8B-B14F-4D97-AF65-F5344CB8AC3E}">
        <p14:creationId xmlns:p14="http://schemas.microsoft.com/office/powerpoint/2010/main" val="3086480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396305" y="759487"/>
            <a:ext cx="184730" cy="301173"/>
          </a:xfrm>
          <a:prstGeom prst="rect">
            <a:avLst/>
          </a:prstGeom>
          <a:noFill/>
        </p:spPr>
        <p:txBody>
          <a:bodyPr wrap="none" rtlCol="0">
            <a:spAutoFit/>
          </a:bodyPr>
          <a:lstStyle/>
          <a:p>
            <a:endParaRPr lang="en-GB" sz="1357" b="1"/>
          </a:p>
        </p:txBody>
      </p:sp>
      <p:sp>
        <p:nvSpPr>
          <p:cNvPr id="4" name="TextBox 3"/>
          <p:cNvSpPr txBox="1"/>
          <p:nvPr/>
        </p:nvSpPr>
        <p:spPr>
          <a:xfrm>
            <a:off x="3095629" y="5905011"/>
            <a:ext cx="2069060" cy="1778500"/>
          </a:xfrm>
          <a:prstGeom prst="rect">
            <a:avLst/>
          </a:prstGeom>
          <a:noFill/>
          <a:ln w="28575">
            <a:solidFill>
              <a:srgbClr val="00B050"/>
            </a:solidFill>
          </a:ln>
        </p:spPr>
        <p:txBody>
          <a:bodyPr wrap="square" rtlCol="0" anchor="t">
            <a:spAutoFit/>
          </a:bodyPr>
          <a:lstStyle/>
          <a:p>
            <a:pPr algn="ctr"/>
            <a:r>
              <a:rPr lang="en-GB" sz="1350" b="1" dirty="0"/>
              <a:t>Accredited Activity (SLP)</a:t>
            </a:r>
          </a:p>
          <a:p>
            <a:pPr algn="just"/>
            <a:r>
              <a:rPr lang="en-GB" sz="1200" dirty="0"/>
              <a:t>Water asset construction such as pipelaying, connection work etc that can typically only be done by accredited specialist SLPs. According to the Water Company's published Annual Contestability Summary (ACS)</a:t>
            </a:r>
          </a:p>
        </p:txBody>
      </p:sp>
      <p:sp>
        <p:nvSpPr>
          <p:cNvPr id="54" name="TextBox 53">
            <a:extLst>
              <a:ext uri="{FF2B5EF4-FFF2-40B4-BE49-F238E27FC236}">
                <a16:creationId xmlns:a16="http://schemas.microsoft.com/office/drawing/2014/main" id="{1E446758-8BE1-43C8-9D99-BCAA358B53CF}"/>
              </a:ext>
            </a:extLst>
          </p:cNvPr>
          <p:cNvSpPr txBox="1"/>
          <p:nvPr/>
        </p:nvSpPr>
        <p:spPr>
          <a:xfrm>
            <a:off x="630784" y="5918403"/>
            <a:ext cx="1827475" cy="1224502"/>
          </a:xfrm>
          <a:prstGeom prst="rect">
            <a:avLst/>
          </a:prstGeom>
          <a:noFill/>
          <a:ln w="28575">
            <a:solidFill>
              <a:srgbClr val="00B050"/>
            </a:solidFill>
          </a:ln>
        </p:spPr>
        <p:txBody>
          <a:bodyPr wrap="square" rtlCol="0">
            <a:spAutoFit/>
          </a:bodyPr>
          <a:lstStyle/>
          <a:p>
            <a:pPr algn="just"/>
            <a:r>
              <a:rPr lang="en-GB" sz="1357" b="1"/>
              <a:t>Unaccredited Activity </a:t>
            </a:r>
            <a:r>
              <a:rPr lang="en-GB" sz="1200"/>
              <a:t>Construction activity that can be done by Developers or their contractors (such as trenching, final levels).</a:t>
            </a:r>
          </a:p>
        </p:txBody>
      </p:sp>
      <p:sp>
        <p:nvSpPr>
          <p:cNvPr id="3" name="Rectangle: Rounded Corners 2">
            <a:extLst>
              <a:ext uri="{FF2B5EF4-FFF2-40B4-BE49-F238E27FC236}">
                <a16:creationId xmlns:a16="http://schemas.microsoft.com/office/drawing/2014/main" id="{FF2D39D3-A3A3-4C0E-9E25-8BE3A61D272B}"/>
              </a:ext>
            </a:extLst>
          </p:cNvPr>
          <p:cNvSpPr/>
          <p:nvPr/>
        </p:nvSpPr>
        <p:spPr>
          <a:xfrm>
            <a:off x="468085" y="416924"/>
            <a:ext cx="11880000" cy="8856000"/>
          </a:xfrm>
          <a:prstGeom prst="roundRect">
            <a:avLst>
              <a:gd name="adj" fmla="val 252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56681B8F-9342-4495-8F09-4252A6CF502E}"/>
              </a:ext>
            </a:extLst>
          </p:cNvPr>
          <p:cNvSpPr txBox="1"/>
          <p:nvPr/>
        </p:nvSpPr>
        <p:spPr>
          <a:xfrm>
            <a:off x="630784" y="427106"/>
            <a:ext cx="6449138" cy="707886"/>
          </a:xfrm>
          <a:prstGeom prst="rect">
            <a:avLst/>
          </a:prstGeom>
          <a:noFill/>
        </p:spPr>
        <p:txBody>
          <a:bodyPr wrap="none" rtlCol="0">
            <a:spAutoFit/>
          </a:bodyPr>
          <a:lstStyle/>
          <a:p>
            <a:r>
              <a:rPr lang="en-GB" sz="2000" b="1">
                <a:solidFill>
                  <a:srgbClr val="7030A0"/>
                </a:solidFill>
              </a:rPr>
              <a:t>Stage 1b:  Choose Delivery Route &amp; Allocate Self-Lay Duties</a:t>
            </a:r>
          </a:p>
          <a:p>
            <a:endParaRPr lang="en-GB" sz="2000" b="1">
              <a:solidFill>
                <a:srgbClr val="7030A0"/>
              </a:solidFill>
            </a:endParaRPr>
          </a:p>
        </p:txBody>
      </p:sp>
      <p:sp>
        <p:nvSpPr>
          <p:cNvPr id="45" name="TextBox 44">
            <a:extLst>
              <a:ext uri="{FF2B5EF4-FFF2-40B4-BE49-F238E27FC236}">
                <a16:creationId xmlns:a16="http://schemas.microsoft.com/office/drawing/2014/main" id="{0C2D7BD9-3D96-48BB-8FFE-0437E30E6462}"/>
              </a:ext>
            </a:extLst>
          </p:cNvPr>
          <p:cNvSpPr txBox="1"/>
          <p:nvPr/>
        </p:nvSpPr>
        <p:spPr>
          <a:xfrm>
            <a:off x="630783" y="1625655"/>
            <a:ext cx="2060649" cy="461665"/>
          </a:xfrm>
          <a:prstGeom prst="rect">
            <a:avLst/>
          </a:prstGeom>
          <a:noFill/>
          <a:ln w="28575">
            <a:solidFill>
              <a:srgbClr val="00B050"/>
            </a:solidFill>
          </a:ln>
        </p:spPr>
        <p:txBody>
          <a:bodyPr wrap="square" lIns="44313" rIns="44313" rtlCol="0">
            <a:spAutoFit/>
          </a:bodyPr>
          <a:lstStyle/>
          <a:p>
            <a:pPr algn="ctr"/>
            <a:r>
              <a:rPr lang="en-GB" sz="1200"/>
              <a:t>Choose a connection design &amp; delivery route</a:t>
            </a:r>
          </a:p>
        </p:txBody>
      </p:sp>
      <p:cxnSp>
        <p:nvCxnSpPr>
          <p:cNvPr id="59" name="Straight Connector 58">
            <a:extLst>
              <a:ext uri="{FF2B5EF4-FFF2-40B4-BE49-F238E27FC236}">
                <a16:creationId xmlns:a16="http://schemas.microsoft.com/office/drawing/2014/main" id="{470DAB67-4D76-46D9-BCF6-A81187BAB17F}"/>
              </a:ext>
            </a:extLst>
          </p:cNvPr>
          <p:cNvCxnSpPr/>
          <p:nvPr/>
        </p:nvCxnSpPr>
        <p:spPr>
          <a:xfrm>
            <a:off x="5410391" y="1091563"/>
            <a:ext cx="0" cy="799200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256C1361-2A1C-479A-803A-BC3102214505}"/>
              </a:ext>
            </a:extLst>
          </p:cNvPr>
          <p:cNvSpPr txBox="1"/>
          <p:nvPr/>
        </p:nvSpPr>
        <p:spPr>
          <a:xfrm>
            <a:off x="5589357" y="943467"/>
            <a:ext cx="1698672" cy="510011"/>
          </a:xfrm>
          <a:prstGeom prst="rect">
            <a:avLst/>
          </a:prstGeom>
          <a:noFill/>
          <a:ln w="25400">
            <a:solidFill>
              <a:schemeClr val="tx1"/>
            </a:solidFill>
          </a:ln>
        </p:spPr>
        <p:txBody>
          <a:bodyPr wrap="square" rtlCol="0">
            <a:spAutoFit/>
          </a:bodyPr>
          <a:lstStyle/>
          <a:p>
            <a:pPr algn="ctr"/>
            <a:r>
              <a:rPr lang="en-GB" sz="1357"/>
              <a:t>Water Company</a:t>
            </a:r>
          </a:p>
          <a:p>
            <a:pPr algn="ctr"/>
            <a:r>
              <a:rPr lang="en-GB" sz="1357"/>
              <a:t>(NAV or Regional)</a:t>
            </a:r>
          </a:p>
        </p:txBody>
      </p:sp>
      <p:sp>
        <p:nvSpPr>
          <p:cNvPr id="62" name="TextBox 61">
            <a:extLst>
              <a:ext uri="{FF2B5EF4-FFF2-40B4-BE49-F238E27FC236}">
                <a16:creationId xmlns:a16="http://schemas.microsoft.com/office/drawing/2014/main" id="{5D944E0D-0A19-4D34-94A9-EBAE86685AD4}"/>
              </a:ext>
            </a:extLst>
          </p:cNvPr>
          <p:cNvSpPr txBox="1"/>
          <p:nvPr/>
        </p:nvSpPr>
        <p:spPr>
          <a:xfrm>
            <a:off x="8161267" y="943465"/>
            <a:ext cx="2690763" cy="310239"/>
          </a:xfrm>
          <a:prstGeom prst="rect">
            <a:avLst/>
          </a:prstGeom>
          <a:noFill/>
          <a:ln w="25400">
            <a:solidFill>
              <a:schemeClr val="tx1"/>
            </a:solidFill>
          </a:ln>
        </p:spPr>
        <p:txBody>
          <a:bodyPr wrap="square" rtlCol="0">
            <a:spAutoFit/>
          </a:bodyPr>
          <a:lstStyle/>
          <a:p>
            <a:pPr algn="ctr"/>
            <a:r>
              <a:rPr lang="en-GB" sz="1357"/>
              <a:t>Comments &amp; Service Standard</a:t>
            </a:r>
          </a:p>
        </p:txBody>
      </p:sp>
      <p:sp>
        <p:nvSpPr>
          <p:cNvPr id="63" name="TextBox 62">
            <a:extLst>
              <a:ext uri="{FF2B5EF4-FFF2-40B4-BE49-F238E27FC236}">
                <a16:creationId xmlns:a16="http://schemas.microsoft.com/office/drawing/2014/main" id="{9AE4FE50-781C-4415-93D7-B5B18CD94120}"/>
              </a:ext>
            </a:extLst>
          </p:cNvPr>
          <p:cNvSpPr txBox="1"/>
          <p:nvPr/>
        </p:nvSpPr>
        <p:spPr>
          <a:xfrm>
            <a:off x="637645" y="952531"/>
            <a:ext cx="1820615" cy="301173"/>
          </a:xfrm>
          <a:prstGeom prst="rect">
            <a:avLst/>
          </a:prstGeom>
          <a:noFill/>
          <a:ln w="25400">
            <a:solidFill>
              <a:schemeClr val="tx1"/>
            </a:solidFill>
          </a:ln>
        </p:spPr>
        <p:txBody>
          <a:bodyPr wrap="square" rtlCol="0">
            <a:spAutoFit/>
          </a:bodyPr>
          <a:lstStyle/>
          <a:p>
            <a:pPr algn="ctr"/>
            <a:r>
              <a:rPr lang="en-GB" sz="1357"/>
              <a:t>Developer</a:t>
            </a:r>
          </a:p>
        </p:txBody>
      </p:sp>
      <p:sp>
        <p:nvSpPr>
          <p:cNvPr id="64" name="TextBox 63">
            <a:extLst>
              <a:ext uri="{FF2B5EF4-FFF2-40B4-BE49-F238E27FC236}">
                <a16:creationId xmlns:a16="http://schemas.microsoft.com/office/drawing/2014/main" id="{EB649F38-4CE5-4DAF-A444-731D284A6DED}"/>
              </a:ext>
            </a:extLst>
          </p:cNvPr>
          <p:cNvSpPr txBox="1"/>
          <p:nvPr/>
        </p:nvSpPr>
        <p:spPr>
          <a:xfrm>
            <a:off x="3242085" y="938471"/>
            <a:ext cx="1922593" cy="510011"/>
          </a:xfrm>
          <a:prstGeom prst="rect">
            <a:avLst/>
          </a:prstGeom>
          <a:noFill/>
          <a:ln w="25400">
            <a:solidFill>
              <a:schemeClr val="tx1"/>
            </a:solidFill>
          </a:ln>
        </p:spPr>
        <p:txBody>
          <a:bodyPr wrap="square" rtlCol="0">
            <a:spAutoFit/>
          </a:bodyPr>
          <a:lstStyle/>
          <a:p>
            <a:pPr algn="ctr"/>
            <a:r>
              <a:rPr lang="en-GB" sz="1357"/>
              <a:t>Self-Lay Provider</a:t>
            </a:r>
          </a:p>
          <a:p>
            <a:pPr algn="ctr"/>
            <a:r>
              <a:rPr lang="en-GB" sz="1357"/>
              <a:t>(SLP)</a:t>
            </a:r>
          </a:p>
        </p:txBody>
      </p:sp>
      <p:cxnSp>
        <p:nvCxnSpPr>
          <p:cNvPr id="69" name="Straight Arrow Connector 68">
            <a:extLst>
              <a:ext uri="{FF2B5EF4-FFF2-40B4-BE49-F238E27FC236}">
                <a16:creationId xmlns:a16="http://schemas.microsoft.com/office/drawing/2014/main" id="{0891D66D-07F3-4011-8276-E75FDAA0E5EC}"/>
              </a:ext>
            </a:extLst>
          </p:cNvPr>
          <p:cNvCxnSpPr>
            <a:cxnSpLocks/>
          </p:cNvCxnSpPr>
          <p:nvPr/>
        </p:nvCxnSpPr>
        <p:spPr>
          <a:xfrm>
            <a:off x="1594350" y="5598748"/>
            <a:ext cx="0" cy="28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F98F73FB-EB7C-44EA-B618-DD69228386C8}"/>
              </a:ext>
            </a:extLst>
          </p:cNvPr>
          <p:cNvCxnSpPr>
            <a:cxnSpLocks/>
          </p:cNvCxnSpPr>
          <p:nvPr/>
        </p:nvCxnSpPr>
        <p:spPr>
          <a:xfrm>
            <a:off x="4259912" y="5598749"/>
            <a:ext cx="0" cy="28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DAA61811-F748-48AD-A357-17F02372FAD6}"/>
              </a:ext>
            </a:extLst>
          </p:cNvPr>
          <p:cNvSpPr txBox="1"/>
          <p:nvPr/>
        </p:nvSpPr>
        <p:spPr>
          <a:xfrm>
            <a:off x="630782" y="5127949"/>
            <a:ext cx="4533885" cy="461665"/>
          </a:xfrm>
          <a:prstGeom prst="rect">
            <a:avLst/>
          </a:prstGeom>
          <a:noFill/>
          <a:ln w="28575">
            <a:solidFill>
              <a:srgbClr val="00B050"/>
            </a:solidFill>
          </a:ln>
        </p:spPr>
        <p:txBody>
          <a:bodyPr wrap="square" lIns="44313" rIns="44313" rtlCol="0" anchor="t">
            <a:spAutoFit/>
          </a:bodyPr>
          <a:lstStyle/>
          <a:p>
            <a:pPr algn="just"/>
            <a:r>
              <a:rPr lang="en-GB" sz="1200"/>
              <a:t>Agree an initial allocation of Self-Lay Work between the Developer and its chosen SLP (see note 1.3). </a:t>
            </a:r>
          </a:p>
        </p:txBody>
      </p:sp>
      <p:cxnSp>
        <p:nvCxnSpPr>
          <p:cNvPr id="72" name="Straight Arrow Connector 71">
            <a:extLst>
              <a:ext uri="{FF2B5EF4-FFF2-40B4-BE49-F238E27FC236}">
                <a16:creationId xmlns:a16="http://schemas.microsoft.com/office/drawing/2014/main" id="{7E38D7AF-74D2-4D4D-A13F-B483A7B209E3}"/>
              </a:ext>
            </a:extLst>
          </p:cNvPr>
          <p:cNvCxnSpPr>
            <a:cxnSpLocks/>
          </p:cNvCxnSpPr>
          <p:nvPr/>
        </p:nvCxnSpPr>
        <p:spPr>
          <a:xfrm>
            <a:off x="1611602" y="3802948"/>
            <a:ext cx="0" cy="252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9D127D25-AB65-4F48-81D8-3EF9A4F109EF}"/>
              </a:ext>
            </a:extLst>
          </p:cNvPr>
          <p:cNvCxnSpPr>
            <a:cxnSpLocks/>
          </p:cNvCxnSpPr>
          <p:nvPr/>
        </p:nvCxnSpPr>
        <p:spPr>
          <a:xfrm>
            <a:off x="1553535" y="7558772"/>
            <a:ext cx="0" cy="504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6FEE0FDC-C512-4C73-9A61-547DF517F2C6}"/>
              </a:ext>
            </a:extLst>
          </p:cNvPr>
          <p:cNvCxnSpPr>
            <a:cxnSpLocks/>
          </p:cNvCxnSpPr>
          <p:nvPr/>
        </p:nvCxnSpPr>
        <p:spPr>
          <a:xfrm>
            <a:off x="4219097" y="7532895"/>
            <a:ext cx="0" cy="54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B62DE72C-702E-4E0C-B570-48392C48D92A}"/>
              </a:ext>
            </a:extLst>
          </p:cNvPr>
          <p:cNvSpPr txBox="1"/>
          <p:nvPr/>
        </p:nvSpPr>
        <p:spPr>
          <a:xfrm>
            <a:off x="629244" y="8076681"/>
            <a:ext cx="4533885" cy="461665"/>
          </a:xfrm>
          <a:prstGeom prst="rect">
            <a:avLst/>
          </a:prstGeom>
          <a:noFill/>
          <a:ln w="28575">
            <a:noFill/>
          </a:ln>
        </p:spPr>
        <p:txBody>
          <a:bodyPr wrap="square" lIns="44313" rIns="44313" rtlCol="0">
            <a:spAutoFit/>
          </a:bodyPr>
          <a:lstStyle/>
          <a:p>
            <a:pPr algn="just"/>
            <a:r>
              <a:rPr lang="en-GB" sz="1200"/>
              <a:t>Proceed to </a:t>
            </a:r>
            <a:r>
              <a:rPr lang="en-GB" sz="1200" b="1">
                <a:solidFill>
                  <a:srgbClr val="7030A0"/>
                </a:solidFill>
              </a:rPr>
              <a:t>Stage 1c</a:t>
            </a:r>
            <a:r>
              <a:rPr lang="en-GB" sz="1200"/>
              <a:t> to identify or confirm the appropriate Point of Connection(s)</a:t>
            </a:r>
          </a:p>
        </p:txBody>
      </p:sp>
      <p:sp>
        <p:nvSpPr>
          <p:cNvPr id="76" name="TextBox 75">
            <a:extLst>
              <a:ext uri="{FF2B5EF4-FFF2-40B4-BE49-F238E27FC236}">
                <a16:creationId xmlns:a16="http://schemas.microsoft.com/office/drawing/2014/main" id="{FE019588-D999-4898-8EC2-B84603312885}"/>
              </a:ext>
            </a:extLst>
          </p:cNvPr>
          <p:cNvSpPr txBox="1"/>
          <p:nvPr/>
        </p:nvSpPr>
        <p:spPr>
          <a:xfrm>
            <a:off x="629243" y="2593633"/>
            <a:ext cx="2062197" cy="1200329"/>
          </a:xfrm>
          <a:prstGeom prst="rect">
            <a:avLst/>
          </a:prstGeom>
          <a:noFill/>
          <a:ln w="28575">
            <a:solidFill>
              <a:srgbClr val="00B050"/>
            </a:solidFill>
          </a:ln>
        </p:spPr>
        <p:txBody>
          <a:bodyPr wrap="square" lIns="44313" rIns="44313" rtlCol="0">
            <a:spAutoFit/>
          </a:bodyPr>
          <a:lstStyle/>
          <a:p>
            <a:pPr algn="just"/>
            <a:r>
              <a:rPr lang="en-GB" sz="1200"/>
              <a:t>If pursuing a self-lay delivery route, refer to list of potential self-lay providers:</a:t>
            </a:r>
          </a:p>
          <a:p>
            <a:pPr algn="ctr"/>
            <a:r>
              <a:rPr lang="en-GB" sz="1200">
                <a:hlinkClick r:id="rId2"/>
              </a:rPr>
              <a:t>https://www.lr.org/en/utilities/water-industry-registration-scheme-wirs-wirsae/search</a:t>
            </a:r>
            <a:endParaRPr lang="en-GB" sz="1200"/>
          </a:p>
        </p:txBody>
      </p:sp>
      <p:cxnSp>
        <p:nvCxnSpPr>
          <p:cNvPr id="77" name="Straight Arrow Connector 76">
            <a:extLst>
              <a:ext uri="{FF2B5EF4-FFF2-40B4-BE49-F238E27FC236}">
                <a16:creationId xmlns:a16="http://schemas.microsoft.com/office/drawing/2014/main" id="{EDED5041-0A2C-4A6D-890E-B4815AD117F4}"/>
              </a:ext>
            </a:extLst>
          </p:cNvPr>
          <p:cNvCxnSpPr>
            <a:cxnSpLocks/>
          </p:cNvCxnSpPr>
          <p:nvPr/>
        </p:nvCxnSpPr>
        <p:spPr>
          <a:xfrm>
            <a:off x="1628857" y="2096542"/>
            <a:ext cx="0" cy="46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9002D780-D321-4CAF-B83D-764A49C2DC87}"/>
              </a:ext>
            </a:extLst>
          </p:cNvPr>
          <p:cNvSpPr txBox="1"/>
          <p:nvPr/>
        </p:nvSpPr>
        <p:spPr>
          <a:xfrm>
            <a:off x="8156503" y="5905011"/>
            <a:ext cx="3976092" cy="1954381"/>
          </a:xfrm>
          <a:prstGeom prst="rect">
            <a:avLst/>
          </a:prstGeom>
          <a:noFill/>
          <a:ln w="12700">
            <a:noFill/>
          </a:ln>
        </p:spPr>
        <p:txBody>
          <a:bodyPr wrap="square" rtlCol="0">
            <a:spAutoFit/>
          </a:bodyPr>
          <a:lstStyle/>
          <a:p>
            <a:r>
              <a:rPr lang="en-GB" sz="1100" b="1"/>
              <a:t>Note 1.3:</a:t>
            </a:r>
          </a:p>
          <a:p>
            <a:pPr algn="just"/>
            <a:r>
              <a:rPr lang="en-GB" sz="1100"/>
              <a:t>To ensure these Procedures offer Customers a high degree of choice, these flow charts categorise activities as Unaccredited &amp; Accredited. </a:t>
            </a:r>
          </a:p>
          <a:p>
            <a:pPr algn="just"/>
            <a:r>
              <a:rPr lang="en-GB" sz="1100" b="1"/>
              <a:t>Unaccredited Activities </a:t>
            </a:r>
            <a:r>
              <a:rPr lang="en-GB" sz="1100"/>
              <a:t>can be carried out by a Developer or SLP.</a:t>
            </a:r>
          </a:p>
          <a:p>
            <a:pPr algn="just"/>
            <a:r>
              <a:rPr lang="en-GB" sz="1100" b="1"/>
              <a:t>Accredited Activities </a:t>
            </a:r>
            <a:r>
              <a:rPr lang="en-GB" sz="1100"/>
              <a:t>are typically only carried out by SLPs’ which have demonstrated competence through recognised schemes, such as the Water Industry Registration Scheme (WIRS). (</a:t>
            </a:r>
            <a:r>
              <a:rPr lang="en-GB" sz="1100">
                <a:hlinkClick r:id="rId3"/>
              </a:rPr>
              <a:t>https://www.lr.org/en/utilities/water-industry-registration-scheme-wirs-wirsae/</a:t>
            </a:r>
            <a:r>
              <a:rPr lang="en-GB" sz="1100"/>
              <a:t>)</a:t>
            </a:r>
          </a:p>
          <a:p>
            <a:endParaRPr lang="en-GB" sz="1100"/>
          </a:p>
        </p:txBody>
      </p:sp>
      <p:sp>
        <p:nvSpPr>
          <p:cNvPr id="79" name="TextBox 78">
            <a:extLst>
              <a:ext uri="{FF2B5EF4-FFF2-40B4-BE49-F238E27FC236}">
                <a16:creationId xmlns:a16="http://schemas.microsoft.com/office/drawing/2014/main" id="{72ABEE7A-5A71-4FB5-9899-E3B11E785517}"/>
              </a:ext>
            </a:extLst>
          </p:cNvPr>
          <p:cNvSpPr txBox="1"/>
          <p:nvPr/>
        </p:nvSpPr>
        <p:spPr>
          <a:xfrm>
            <a:off x="8161267" y="1651351"/>
            <a:ext cx="3976092" cy="600164"/>
          </a:xfrm>
          <a:prstGeom prst="rect">
            <a:avLst/>
          </a:prstGeom>
          <a:noFill/>
          <a:ln w="12700">
            <a:noFill/>
          </a:ln>
        </p:spPr>
        <p:txBody>
          <a:bodyPr wrap="square" rtlCol="0">
            <a:spAutoFit/>
          </a:bodyPr>
          <a:lstStyle/>
          <a:p>
            <a:r>
              <a:rPr lang="en-GB" sz="1100" b="1"/>
              <a:t>Note 1.1:</a:t>
            </a:r>
          </a:p>
          <a:p>
            <a:pPr algn="just"/>
            <a:r>
              <a:rPr lang="en-GB" sz="1100"/>
              <a:t>Refer to the Connections Options section of the Sector Guidance for more information on other potential connection routes.</a:t>
            </a:r>
          </a:p>
        </p:txBody>
      </p:sp>
      <p:cxnSp>
        <p:nvCxnSpPr>
          <p:cNvPr id="80" name="Straight Arrow Connector 79">
            <a:extLst>
              <a:ext uri="{FF2B5EF4-FFF2-40B4-BE49-F238E27FC236}">
                <a16:creationId xmlns:a16="http://schemas.microsoft.com/office/drawing/2014/main" id="{E005650C-65EA-4C31-A74F-55C8E234E813}"/>
              </a:ext>
            </a:extLst>
          </p:cNvPr>
          <p:cNvCxnSpPr>
            <a:cxnSpLocks/>
          </p:cNvCxnSpPr>
          <p:nvPr/>
        </p:nvCxnSpPr>
        <p:spPr>
          <a:xfrm>
            <a:off x="1611602" y="4891705"/>
            <a:ext cx="0"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1" name="TextBox 80">
            <a:extLst>
              <a:ext uri="{FF2B5EF4-FFF2-40B4-BE49-F238E27FC236}">
                <a16:creationId xmlns:a16="http://schemas.microsoft.com/office/drawing/2014/main" id="{58DC108D-CB66-43F5-AC12-EDF9EF080919}"/>
              </a:ext>
            </a:extLst>
          </p:cNvPr>
          <p:cNvSpPr txBox="1"/>
          <p:nvPr/>
        </p:nvSpPr>
        <p:spPr>
          <a:xfrm>
            <a:off x="629242" y="4058269"/>
            <a:ext cx="2062198" cy="830997"/>
          </a:xfrm>
          <a:prstGeom prst="rect">
            <a:avLst/>
          </a:prstGeom>
          <a:noFill/>
          <a:ln w="28575">
            <a:solidFill>
              <a:srgbClr val="00B050"/>
            </a:solidFill>
          </a:ln>
        </p:spPr>
        <p:txBody>
          <a:bodyPr wrap="square" lIns="44313" rIns="44313" rtlCol="0">
            <a:spAutoFit/>
          </a:bodyPr>
          <a:lstStyle/>
          <a:p>
            <a:pPr algn="just"/>
            <a:r>
              <a:rPr lang="en-GB" sz="1200"/>
              <a:t>Choose an SLP and appoint a competent Principal Designer in accordance with the CDM 2015 regulations (see note 1.2).</a:t>
            </a:r>
          </a:p>
        </p:txBody>
      </p:sp>
      <p:sp>
        <p:nvSpPr>
          <p:cNvPr id="28" name="TextBox 27">
            <a:extLst>
              <a:ext uri="{FF2B5EF4-FFF2-40B4-BE49-F238E27FC236}">
                <a16:creationId xmlns:a16="http://schemas.microsoft.com/office/drawing/2014/main" id="{8912C625-5528-4998-AEED-17271447306F}"/>
              </a:ext>
            </a:extLst>
          </p:cNvPr>
          <p:cNvSpPr txBox="1"/>
          <p:nvPr/>
        </p:nvSpPr>
        <p:spPr>
          <a:xfrm>
            <a:off x="8156503" y="4182901"/>
            <a:ext cx="3976092" cy="1107996"/>
          </a:xfrm>
          <a:prstGeom prst="rect">
            <a:avLst/>
          </a:prstGeom>
          <a:noFill/>
          <a:ln w="12700">
            <a:noFill/>
          </a:ln>
        </p:spPr>
        <p:txBody>
          <a:bodyPr wrap="square" rtlCol="0">
            <a:spAutoFit/>
          </a:bodyPr>
          <a:lstStyle/>
          <a:p>
            <a:r>
              <a:rPr lang="en-GB" sz="1100" b="1"/>
              <a:t>Note 1.2:</a:t>
            </a:r>
          </a:p>
          <a:p>
            <a:r>
              <a:rPr lang="en-GB" sz="1100"/>
              <a:t>More detail on the Principal Designer role can be found at:</a:t>
            </a:r>
          </a:p>
          <a:p>
            <a:endParaRPr lang="en-GB" sz="1100"/>
          </a:p>
          <a:p>
            <a:r>
              <a:rPr lang="en-GB" sz="1100"/>
              <a:t>http://www.hse.gov.uk/construction/cdm/2015/principal-designers.htm</a:t>
            </a:r>
          </a:p>
          <a:p>
            <a:endParaRPr lang="en-GB" sz="1100"/>
          </a:p>
        </p:txBody>
      </p:sp>
      <p:sp>
        <p:nvSpPr>
          <p:cNvPr id="30" name="TextBox 29">
            <a:extLst>
              <a:ext uri="{FF2B5EF4-FFF2-40B4-BE49-F238E27FC236}">
                <a16:creationId xmlns:a16="http://schemas.microsoft.com/office/drawing/2014/main" id="{F7826397-F6B7-41DB-9E4A-D74C6EC4335C}"/>
              </a:ext>
            </a:extLst>
          </p:cNvPr>
          <p:cNvSpPr txBox="1"/>
          <p:nvPr/>
        </p:nvSpPr>
        <p:spPr>
          <a:xfrm>
            <a:off x="10806388" y="9201090"/>
            <a:ext cx="1939477" cy="400110"/>
          </a:xfrm>
          <a:prstGeom prst="rect">
            <a:avLst/>
          </a:prstGeom>
          <a:noFill/>
        </p:spPr>
        <p:txBody>
          <a:bodyPr wrap="square" rtlCol="0">
            <a:spAutoFit/>
          </a:bodyPr>
          <a:lstStyle/>
          <a:p>
            <a:pPr algn="ctr"/>
            <a:r>
              <a:rPr lang="en-GB" sz="2000" b="1" i="1">
                <a:solidFill>
                  <a:srgbClr val="7030A0"/>
                </a:solidFill>
                <a:latin typeface="Abadi Extra Light" panose="020B0204020104020204" pitchFamily="34" charset="0"/>
              </a:rPr>
              <a:t> </a:t>
            </a:r>
            <a:r>
              <a:rPr lang="en-GB" sz="1200" b="1" i="1">
                <a:solidFill>
                  <a:srgbClr val="7030A0"/>
                </a:solidFill>
                <a:latin typeface="Abadi Extra Light" panose="020B0204020104020204" pitchFamily="34" charset="0"/>
              </a:rPr>
              <a:t>Appendix C - 3</a:t>
            </a:r>
            <a:endParaRPr lang="en-GB" sz="2000" b="1" i="1">
              <a:solidFill>
                <a:srgbClr val="7030A0"/>
              </a:solidFill>
              <a:latin typeface="Abadi Extra Light" panose="020B0204020104020204" pitchFamily="34" charset="0"/>
            </a:endParaRPr>
          </a:p>
        </p:txBody>
      </p:sp>
      <p:sp>
        <p:nvSpPr>
          <p:cNvPr id="31" name="TextBox 30">
            <a:extLst>
              <a:ext uri="{FF2B5EF4-FFF2-40B4-BE49-F238E27FC236}">
                <a16:creationId xmlns:a16="http://schemas.microsoft.com/office/drawing/2014/main" id="{1D7FF04F-9180-46B2-8857-64FC7985B155}"/>
              </a:ext>
            </a:extLst>
          </p:cNvPr>
          <p:cNvSpPr txBox="1"/>
          <p:nvPr/>
        </p:nvSpPr>
        <p:spPr>
          <a:xfrm>
            <a:off x="10574476" y="370655"/>
            <a:ext cx="1939477" cy="400110"/>
          </a:xfrm>
          <a:prstGeom prst="rect">
            <a:avLst/>
          </a:prstGeom>
          <a:noFill/>
        </p:spPr>
        <p:txBody>
          <a:bodyPr wrap="square" rtlCol="0">
            <a:spAutoFit/>
          </a:bodyPr>
          <a:lstStyle/>
          <a:p>
            <a:pPr algn="ctr"/>
            <a:r>
              <a:rPr lang="en-GB" sz="2000" b="1" i="1" dirty="0">
                <a:solidFill>
                  <a:srgbClr val="7030A0"/>
                </a:solidFill>
                <a:latin typeface="Abadi Extra Light" panose="020B0204020104020204" pitchFamily="34" charset="0"/>
              </a:rPr>
              <a:t> </a:t>
            </a:r>
            <a:r>
              <a:rPr lang="en-GB" sz="1200" b="1" i="1" dirty="0">
                <a:solidFill>
                  <a:srgbClr val="7030A0"/>
                </a:solidFill>
                <a:latin typeface="Abadi Extra Light" panose="020B0204020104020204" pitchFamily="34" charset="0"/>
              </a:rPr>
              <a:t>Version: 1</a:t>
            </a:r>
            <a:endParaRPr lang="en-GB" sz="2000" b="1" i="1" dirty="0">
              <a:solidFill>
                <a:srgbClr val="7030A0"/>
              </a:solidFill>
              <a:latin typeface="Abadi Extra Light" panose="020B0204020104020204" pitchFamily="34" charset="0"/>
            </a:endParaRPr>
          </a:p>
        </p:txBody>
      </p:sp>
      <p:sp>
        <p:nvSpPr>
          <p:cNvPr id="32" name="TextBox 31">
            <a:extLst>
              <a:ext uri="{FF2B5EF4-FFF2-40B4-BE49-F238E27FC236}">
                <a16:creationId xmlns:a16="http://schemas.microsoft.com/office/drawing/2014/main" id="{E11F54C2-C265-44A5-9DC4-6B26245EB1B4}"/>
              </a:ext>
            </a:extLst>
          </p:cNvPr>
          <p:cNvSpPr txBox="1"/>
          <p:nvPr/>
        </p:nvSpPr>
        <p:spPr>
          <a:xfrm>
            <a:off x="70305" y="9184276"/>
            <a:ext cx="1939477" cy="400110"/>
          </a:xfrm>
          <a:prstGeom prst="rect">
            <a:avLst/>
          </a:prstGeom>
          <a:noFill/>
        </p:spPr>
        <p:txBody>
          <a:bodyPr wrap="square" rtlCol="0">
            <a:spAutoFit/>
          </a:bodyPr>
          <a:lstStyle/>
          <a:p>
            <a:pPr algn="ctr"/>
            <a:r>
              <a:rPr lang="en-GB" sz="2000" dirty="0">
                <a:solidFill>
                  <a:srgbClr val="7030A0"/>
                </a:solidFill>
                <a:latin typeface="+mj-lt"/>
              </a:rPr>
              <a:t> </a:t>
            </a:r>
            <a:r>
              <a:rPr lang="en-GB" sz="1200" dirty="0">
                <a:solidFill>
                  <a:srgbClr val="7030A0"/>
                </a:solidFill>
                <a:latin typeface="+mj-lt"/>
              </a:rPr>
              <a:t>© Water UK </a:t>
            </a:r>
            <a:r>
              <a:rPr lang="en-GB" sz="1200" dirty="0">
                <a:solidFill>
                  <a:srgbClr val="7030A0"/>
                </a:solidFill>
              </a:rPr>
              <a:t>071019</a:t>
            </a:r>
            <a:endParaRPr lang="en-GB" sz="2000" dirty="0">
              <a:solidFill>
                <a:srgbClr val="7030A0"/>
              </a:solidFill>
              <a:latin typeface="+mj-lt"/>
            </a:endParaRPr>
          </a:p>
        </p:txBody>
      </p:sp>
    </p:spTree>
    <p:extLst>
      <p:ext uri="{BB962C8B-B14F-4D97-AF65-F5344CB8AC3E}">
        <p14:creationId xmlns:p14="http://schemas.microsoft.com/office/powerpoint/2010/main" val="4070088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396305" y="759487"/>
            <a:ext cx="184730" cy="301173"/>
          </a:xfrm>
          <a:prstGeom prst="rect">
            <a:avLst/>
          </a:prstGeom>
          <a:noFill/>
        </p:spPr>
        <p:txBody>
          <a:bodyPr wrap="none" rtlCol="0">
            <a:spAutoFit/>
          </a:bodyPr>
          <a:lstStyle/>
          <a:p>
            <a:endParaRPr lang="en-GB" sz="1357" b="1"/>
          </a:p>
        </p:txBody>
      </p:sp>
      <p:sp>
        <p:nvSpPr>
          <p:cNvPr id="8" name="TextBox 7"/>
          <p:cNvSpPr txBox="1"/>
          <p:nvPr/>
        </p:nvSpPr>
        <p:spPr>
          <a:xfrm>
            <a:off x="629816" y="2156279"/>
            <a:ext cx="4521719" cy="718915"/>
          </a:xfrm>
          <a:prstGeom prst="rect">
            <a:avLst/>
          </a:prstGeom>
          <a:noFill/>
          <a:ln w="28575">
            <a:solidFill>
              <a:srgbClr val="00B050"/>
            </a:solidFill>
          </a:ln>
        </p:spPr>
        <p:txBody>
          <a:bodyPr wrap="square" lIns="44313" rIns="44313" rtlCol="0">
            <a:spAutoFit/>
          </a:bodyPr>
          <a:lstStyle/>
          <a:p>
            <a:pPr algn="just"/>
            <a:r>
              <a:rPr lang="en-GB" sz="1018"/>
              <a:t>Self-serve a Point of Connection or make an application to Water Company</a:t>
            </a:r>
          </a:p>
          <a:p>
            <a:pPr algn="just"/>
            <a:r>
              <a:rPr lang="en-GB" sz="1018"/>
              <a:t>(see Sector Guidance for information required).</a:t>
            </a:r>
          </a:p>
          <a:p>
            <a:pPr algn="just"/>
            <a:r>
              <a:rPr lang="en-GB" sz="1018"/>
              <a:t>Provide the information about the development set out in the ‘Minimum Information’ section of the Sector Guidance document.</a:t>
            </a:r>
          </a:p>
        </p:txBody>
      </p:sp>
      <p:sp>
        <p:nvSpPr>
          <p:cNvPr id="21" name="Flowchart: Decision 20"/>
          <p:cNvSpPr/>
          <p:nvPr/>
        </p:nvSpPr>
        <p:spPr>
          <a:xfrm>
            <a:off x="5613190" y="2969584"/>
            <a:ext cx="1347860" cy="760935"/>
          </a:xfrm>
          <a:prstGeom prst="flowChartDecision">
            <a:avLst/>
          </a:prstGeom>
          <a:noFill/>
          <a:ln w="28575">
            <a:solidFill>
              <a:schemeClr val="accent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45"/>
          </a:p>
        </p:txBody>
      </p:sp>
      <p:sp>
        <p:nvSpPr>
          <p:cNvPr id="22" name="TextBox 21"/>
          <p:cNvSpPr txBox="1"/>
          <p:nvPr/>
        </p:nvSpPr>
        <p:spPr>
          <a:xfrm>
            <a:off x="5900556" y="3019253"/>
            <a:ext cx="803424" cy="562269"/>
          </a:xfrm>
          <a:prstGeom prst="rect">
            <a:avLst/>
          </a:prstGeom>
          <a:noFill/>
          <a:ln>
            <a:noFill/>
          </a:ln>
        </p:spPr>
        <p:txBody>
          <a:bodyPr wrap="none" rtlCol="0">
            <a:spAutoFit/>
          </a:bodyPr>
          <a:lstStyle/>
          <a:p>
            <a:pPr algn="ctr"/>
            <a:r>
              <a:rPr lang="en-GB" sz="1018"/>
              <a:t>Check </a:t>
            </a:r>
            <a:br>
              <a:rPr lang="en-GB" sz="1018"/>
            </a:br>
            <a:r>
              <a:rPr lang="en-GB" sz="1018"/>
              <a:t>application </a:t>
            </a:r>
            <a:br>
              <a:rPr lang="en-GB" sz="1018"/>
            </a:br>
            <a:r>
              <a:rPr lang="en-GB" sz="1018"/>
              <a:t>is complete</a:t>
            </a:r>
          </a:p>
        </p:txBody>
      </p:sp>
      <p:sp>
        <p:nvSpPr>
          <p:cNvPr id="24" name="TextBox 23"/>
          <p:cNvSpPr txBox="1"/>
          <p:nvPr/>
        </p:nvSpPr>
        <p:spPr>
          <a:xfrm>
            <a:off x="5612502" y="3949830"/>
            <a:ext cx="2858726" cy="405624"/>
          </a:xfrm>
          <a:prstGeom prst="rect">
            <a:avLst/>
          </a:prstGeom>
          <a:noFill/>
          <a:ln w="28575">
            <a:solidFill>
              <a:schemeClr val="accent6"/>
            </a:solidFill>
            <a:prstDash val="sysDash"/>
          </a:ln>
        </p:spPr>
        <p:txBody>
          <a:bodyPr wrap="square" rtlCol="0">
            <a:spAutoFit/>
          </a:bodyPr>
          <a:lstStyle/>
          <a:p>
            <a:pPr algn="just"/>
            <a:r>
              <a:rPr lang="en-GB" sz="1018"/>
              <a:t>Acknowledge application  and determine nature of appraisal and response (time) category</a:t>
            </a:r>
          </a:p>
        </p:txBody>
      </p:sp>
      <p:sp>
        <p:nvSpPr>
          <p:cNvPr id="30" name="TextBox 29"/>
          <p:cNvSpPr txBox="1"/>
          <p:nvPr/>
        </p:nvSpPr>
        <p:spPr>
          <a:xfrm>
            <a:off x="652190" y="6993851"/>
            <a:ext cx="4521719" cy="562270"/>
          </a:xfrm>
          <a:prstGeom prst="rect">
            <a:avLst/>
          </a:prstGeom>
          <a:noFill/>
          <a:ln w="28575">
            <a:solidFill>
              <a:srgbClr val="00B050"/>
            </a:solidFill>
          </a:ln>
        </p:spPr>
        <p:txBody>
          <a:bodyPr wrap="square" rtlCol="0" anchor="t">
            <a:spAutoFit/>
          </a:bodyPr>
          <a:lstStyle/>
          <a:p>
            <a:pPr algn="ctr"/>
            <a:r>
              <a:rPr lang="en-GB" sz="1000"/>
              <a:t>Hold an appropriate POC report . If desirable, refer to Water Companies published Charging Arrangements to develop an estimate (see note), or request a quotation if the Water Company offers this.  </a:t>
            </a:r>
            <a:endParaRPr lang="en-GB" sz="1018"/>
          </a:p>
        </p:txBody>
      </p:sp>
      <p:sp>
        <p:nvSpPr>
          <p:cNvPr id="31" name="TextBox 30"/>
          <p:cNvSpPr txBox="1"/>
          <p:nvPr/>
        </p:nvSpPr>
        <p:spPr>
          <a:xfrm>
            <a:off x="649332" y="8866941"/>
            <a:ext cx="4510032" cy="248979"/>
          </a:xfrm>
          <a:prstGeom prst="rect">
            <a:avLst/>
          </a:prstGeom>
          <a:noFill/>
          <a:ln w="12700">
            <a:solidFill>
              <a:schemeClr val="bg1"/>
            </a:solidFill>
          </a:ln>
        </p:spPr>
        <p:txBody>
          <a:bodyPr wrap="square" lIns="44313" rIns="44313" rtlCol="0">
            <a:spAutoFit/>
          </a:bodyPr>
          <a:lstStyle/>
          <a:p>
            <a:pPr algn="ctr"/>
            <a:r>
              <a:rPr lang="en-GB" sz="1018"/>
              <a:t>Proceed to </a:t>
            </a:r>
            <a:r>
              <a:rPr lang="en-GB" sz="1018" b="1">
                <a:solidFill>
                  <a:srgbClr val="7030A0"/>
                </a:solidFill>
              </a:rPr>
              <a:t>Stage 2 (Design new mains)</a:t>
            </a:r>
          </a:p>
        </p:txBody>
      </p:sp>
      <p:cxnSp>
        <p:nvCxnSpPr>
          <p:cNvPr id="33" name="Straight Connector 32"/>
          <p:cNvCxnSpPr>
            <a:cxnSpLocks/>
          </p:cNvCxnSpPr>
          <p:nvPr/>
        </p:nvCxnSpPr>
        <p:spPr>
          <a:xfrm flipV="1">
            <a:off x="5151535" y="2563740"/>
            <a:ext cx="43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6276782" y="2726673"/>
            <a:ext cx="0" cy="252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cxnSpLocks/>
          </p:cNvCxnSpPr>
          <p:nvPr/>
        </p:nvCxnSpPr>
        <p:spPr>
          <a:xfrm flipH="1">
            <a:off x="5153014" y="3350052"/>
            <a:ext cx="460176" cy="819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5674493" y="2744923"/>
            <a:ext cx="0" cy="216000"/>
          </a:xfrm>
          <a:prstGeom prst="line">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4272316" y="2960486"/>
            <a:ext cx="0" cy="2728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4271798" y="2964830"/>
            <a:ext cx="1404000" cy="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cxnSpLocks/>
          </p:cNvCxnSpPr>
          <p:nvPr/>
        </p:nvCxnSpPr>
        <p:spPr>
          <a:xfrm>
            <a:off x="6279028" y="3721421"/>
            <a:ext cx="0" cy="28431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cxnSpLocks/>
          </p:cNvCxnSpPr>
          <p:nvPr/>
        </p:nvCxnSpPr>
        <p:spPr>
          <a:xfrm flipH="1">
            <a:off x="6289967" y="4398070"/>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cxnSpLocks/>
          </p:cNvCxnSpPr>
          <p:nvPr/>
        </p:nvCxnSpPr>
        <p:spPr>
          <a:xfrm flipH="1">
            <a:off x="5186732" y="7189817"/>
            <a:ext cx="39600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2883353" y="8373138"/>
            <a:ext cx="1616" cy="46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5250579" y="3121974"/>
            <a:ext cx="552416" cy="248979"/>
          </a:xfrm>
          <a:prstGeom prst="rect">
            <a:avLst/>
          </a:prstGeom>
          <a:noFill/>
        </p:spPr>
        <p:txBody>
          <a:bodyPr wrap="square" rtlCol="0">
            <a:spAutoFit/>
          </a:bodyPr>
          <a:lstStyle/>
          <a:p>
            <a:pPr algn="ctr"/>
            <a:r>
              <a:rPr lang="en-GB" sz="1018"/>
              <a:t>No</a:t>
            </a:r>
          </a:p>
        </p:txBody>
      </p:sp>
      <p:sp>
        <p:nvSpPr>
          <p:cNvPr id="51" name="TextBox 50"/>
          <p:cNvSpPr txBox="1"/>
          <p:nvPr/>
        </p:nvSpPr>
        <p:spPr>
          <a:xfrm>
            <a:off x="5828288" y="3643948"/>
            <a:ext cx="552416" cy="248979"/>
          </a:xfrm>
          <a:prstGeom prst="rect">
            <a:avLst/>
          </a:prstGeom>
          <a:noFill/>
        </p:spPr>
        <p:txBody>
          <a:bodyPr wrap="square" rtlCol="0">
            <a:spAutoFit/>
          </a:bodyPr>
          <a:lstStyle/>
          <a:p>
            <a:pPr algn="ctr"/>
            <a:r>
              <a:rPr lang="en-GB" sz="1018"/>
              <a:t>Yes</a:t>
            </a:r>
          </a:p>
        </p:txBody>
      </p:sp>
      <p:cxnSp>
        <p:nvCxnSpPr>
          <p:cNvPr id="34" name="Straight Arrow Connector 33"/>
          <p:cNvCxnSpPr/>
          <p:nvPr/>
        </p:nvCxnSpPr>
        <p:spPr>
          <a:xfrm>
            <a:off x="8215304" y="5913155"/>
            <a:ext cx="1627" cy="29506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Rectangle: Rounded Corners 2">
            <a:extLst>
              <a:ext uri="{FF2B5EF4-FFF2-40B4-BE49-F238E27FC236}">
                <a16:creationId xmlns:a16="http://schemas.microsoft.com/office/drawing/2014/main" id="{FF2D39D3-A3A3-4C0E-9E25-8BE3A61D272B}"/>
              </a:ext>
            </a:extLst>
          </p:cNvPr>
          <p:cNvSpPr/>
          <p:nvPr/>
        </p:nvSpPr>
        <p:spPr>
          <a:xfrm>
            <a:off x="468085" y="416924"/>
            <a:ext cx="11880000" cy="8916008"/>
          </a:xfrm>
          <a:prstGeom prst="roundRect">
            <a:avLst>
              <a:gd name="adj" fmla="val 252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56681B8F-9342-4495-8F09-4252A6CF502E}"/>
              </a:ext>
            </a:extLst>
          </p:cNvPr>
          <p:cNvSpPr txBox="1"/>
          <p:nvPr/>
        </p:nvSpPr>
        <p:spPr>
          <a:xfrm>
            <a:off x="640196" y="475145"/>
            <a:ext cx="6692986" cy="400110"/>
          </a:xfrm>
          <a:prstGeom prst="rect">
            <a:avLst/>
          </a:prstGeom>
          <a:noFill/>
        </p:spPr>
        <p:txBody>
          <a:bodyPr wrap="none" rtlCol="0">
            <a:spAutoFit/>
          </a:bodyPr>
          <a:lstStyle/>
          <a:p>
            <a:r>
              <a:rPr lang="en-GB" sz="2000" b="1">
                <a:solidFill>
                  <a:srgbClr val="7030A0"/>
                </a:solidFill>
              </a:rPr>
              <a:t>Stage 1c:  Point of Connection (assessment and confirmation)</a:t>
            </a:r>
          </a:p>
        </p:txBody>
      </p:sp>
      <p:sp>
        <p:nvSpPr>
          <p:cNvPr id="56" name="TextBox 55">
            <a:extLst>
              <a:ext uri="{FF2B5EF4-FFF2-40B4-BE49-F238E27FC236}">
                <a16:creationId xmlns:a16="http://schemas.microsoft.com/office/drawing/2014/main" id="{B27E10D0-BC64-41B8-AC71-357C0881A3AC}"/>
              </a:ext>
            </a:extLst>
          </p:cNvPr>
          <p:cNvSpPr txBox="1"/>
          <p:nvPr/>
        </p:nvSpPr>
        <p:spPr>
          <a:xfrm>
            <a:off x="5589355" y="4601498"/>
            <a:ext cx="2044539" cy="405624"/>
          </a:xfrm>
          <a:prstGeom prst="rect">
            <a:avLst/>
          </a:prstGeom>
          <a:noFill/>
          <a:ln w="28575">
            <a:solidFill>
              <a:schemeClr val="accent6"/>
            </a:solidFill>
            <a:prstDash val="sysDash"/>
          </a:ln>
        </p:spPr>
        <p:txBody>
          <a:bodyPr wrap="square" rtlCol="0">
            <a:spAutoFit/>
          </a:bodyPr>
          <a:lstStyle/>
          <a:p>
            <a:pPr algn="just"/>
            <a:r>
              <a:rPr lang="en-GB" sz="1018"/>
              <a:t>Check records for previous pre-planning  enquiries &amp; validity</a:t>
            </a:r>
          </a:p>
        </p:txBody>
      </p:sp>
      <p:cxnSp>
        <p:nvCxnSpPr>
          <p:cNvPr id="62" name="Straight Arrow Connector 61">
            <a:extLst>
              <a:ext uri="{FF2B5EF4-FFF2-40B4-BE49-F238E27FC236}">
                <a16:creationId xmlns:a16="http://schemas.microsoft.com/office/drawing/2014/main" id="{665AAC2C-2D84-424F-B273-43E3724B6424}"/>
              </a:ext>
            </a:extLst>
          </p:cNvPr>
          <p:cNvCxnSpPr/>
          <p:nvPr/>
        </p:nvCxnSpPr>
        <p:spPr>
          <a:xfrm>
            <a:off x="2881737" y="7558695"/>
            <a:ext cx="1616" cy="36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id="{398D8BB6-B895-489C-B6D9-A9618A6C46FE}"/>
              </a:ext>
            </a:extLst>
          </p:cNvPr>
          <p:cNvSpPr txBox="1"/>
          <p:nvPr/>
        </p:nvSpPr>
        <p:spPr>
          <a:xfrm>
            <a:off x="637645" y="7950673"/>
            <a:ext cx="4527033" cy="400110"/>
          </a:xfrm>
          <a:prstGeom prst="rect">
            <a:avLst/>
          </a:prstGeom>
          <a:noFill/>
          <a:ln w="28575">
            <a:solidFill>
              <a:srgbClr val="00B050"/>
            </a:solidFill>
          </a:ln>
        </p:spPr>
        <p:txBody>
          <a:bodyPr wrap="square" rtlCol="0" anchor="t">
            <a:spAutoFit/>
          </a:bodyPr>
          <a:lstStyle/>
          <a:p>
            <a:pPr algn="ctr"/>
            <a:r>
              <a:rPr lang="en-GB" sz="1000"/>
              <a:t>Confirm development viability &amp; final parameters.  Confirm build programme to allow Water Companies to programme any necessary Network Reinforcement.  </a:t>
            </a:r>
            <a:endParaRPr lang="en-GB" sz="1018"/>
          </a:p>
        </p:txBody>
      </p:sp>
      <p:cxnSp>
        <p:nvCxnSpPr>
          <p:cNvPr id="64" name="Straight Arrow Connector 63">
            <a:extLst>
              <a:ext uri="{FF2B5EF4-FFF2-40B4-BE49-F238E27FC236}">
                <a16:creationId xmlns:a16="http://schemas.microsoft.com/office/drawing/2014/main" id="{89FC36E9-2F5B-49D4-A9D7-8A1C0950C023}"/>
              </a:ext>
            </a:extLst>
          </p:cNvPr>
          <p:cNvCxnSpPr>
            <a:cxnSpLocks/>
          </p:cNvCxnSpPr>
          <p:nvPr/>
        </p:nvCxnSpPr>
        <p:spPr>
          <a:xfrm>
            <a:off x="5173909" y="8347562"/>
            <a:ext cx="394780" cy="24359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AB243AEB-D94D-4024-AD30-FC90B4AEE901}"/>
              </a:ext>
            </a:extLst>
          </p:cNvPr>
          <p:cNvSpPr txBox="1"/>
          <p:nvPr/>
        </p:nvSpPr>
        <p:spPr>
          <a:xfrm>
            <a:off x="5587611" y="8393730"/>
            <a:ext cx="2054627" cy="562270"/>
          </a:xfrm>
          <a:prstGeom prst="rect">
            <a:avLst/>
          </a:prstGeom>
          <a:noFill/>
          <a:ln w="28575">
            <a:solidFill>
              <a:srgbClr val="FF0000"/>
            </a:solidFill>
          </a:ln>
        </p:spPr>
        <p:txBody>
          <a:bodyPr wrap="square" rtlCol="0">
            <a:spAutoFit/>
          </a:bodyPr>
          <a:lstStyle/>
          <a:p>
            <a:pPr algn="just"/>
            <a:r>
              <a:rPr lang="en-GB" sz="1018"/>
              <a:t>Assess development profile and deploy the appropriate programme for Network Reinforcement.</a:t>
            </a:r>
          </a:p>
        </p:txBody>
      </p:sp>
      <p:sp>
        <p:nvSpPr>
          <p:cNvPr id="61" name="TextBox 60">
            <a:extLst>
              <a:ext uri="{FF2B5EF4-FFF2-40B4-BE49-F238E27FC236}">
                <a16:creationId xmlns:a16="http://schemas.microsoft.com/office/drawing/2014/main" id="{8F3E2847-6E64-4C7F-A2B2-6276F7599BF6}"/>
              </a:ext>
            </a:extLst>
          </p:cNvPr>
          <p:cNvSpPr txBox="1"/>
          <p:nvPr/>
        </p:nvSpPr>
        <p:spPr>
          <a:xfrm>
            <a:off x="5585521" y="6217260"/>
            <a:ext cx="4153811" cy="1796133"/>
          </a:xfrm>
          <a:prstGeom prst="rect">
            <a:avLst/>
          </a:prstGeom>
          <a:noFill/>
          <a:ln w="28575">
            <a:solidFill>
              <a:srgbClr val="FF0000"/>
            </a:solidFill>
          </a:ln>
        </p:spPr>
        <p:txBody>
          <a:bodyPr wrap="square" rtlCol="0" anchor="t">
            <a:spAutoFit/>
          </a:bodyPr>
          <a:lstStyle/>
          <a:p>
            <a:r>
              <a:rPr lang="en-GB" sz="1018"/>
              <a:t>Review POC proposal and outline:</a:t>
            </a:r>
          </a:p>
          <a:p>
            <a:pPr marL="228600" indent="-228600" algn="just">
              <a:buFont typeface="+mj-lt"/>
              <a:buAutoNum type="arabicPeriod"/>
            </a:pPr>
            <a:r>
              <a:rPr lang="en-GB" sz="1000"/>
              <a:t>any connection work that is likely to be Non-contestable in this instance (Final contestability will be confirmed through the design process in Stage 2); </a:t>
            </a:r>
            <a:endParaRPr lang="en-GB" sz="1000">
              <a:cs typeface="Calibri"/>
            </a:endParaRPr>
          </a:p>
          <a:p>
            <a:pPr marL="228600" indent="-228600" algn="just">
              <a:buFont typeface="+mj-lt"/>
              <a:buAutoNum type="arabicPeriod"/>
            </a:pPr>
            <a:r>
              <a:rPr lang="en-GB" sz="1000"/>
              <a:t>confirm Source of Water Connection Point based on all available information relative to provision of a water supply for identified Site and identified future additional development that may impact on the POC determination;</a:t>
            </a:r>
            <a:endParaRPr lang="en-GB" sz="1000">
              <a:cs typeface="Calibri"/>
            </a:endParaRPr>
          </a:p>
          <a:p>
            <a:pPr marL="228600" indent="-228600" algn="just">
              <a:buFont typeface="+mj-lt"/>
              <a:buAutoNum type="arabicPeriod"/>
            </a:pPr>
            <a:r>
              <a:rPr lang="en-GB" sz="1018"/>
              <a:t>any requirement for Network Reinforcement / upsizing for future use, or requirement to use any special fittings;</a:t>
            </a:r>
          </a:p>
          <a:p>
            <a:pPr marL="228600" indent="-228600" algn="just">
              <a:buFont typeface="+mj-lt"/>
              <a:buAutoNum type="arabicPeriod"/>
            </a:pPr>
            <a:r>
              <a:rPr lang="en-GB" sz="1018"/>
              <a:t>the validity period; </a:t>
            </a:r>
          </a:p>
        </p:txBody>
      </p:sp>
      <p:cxnSp>
        <p:nvCxnSpPr>
          <p:cNvPr id="67" name="Straight Arrow Connector 66">
            <a:extLst>
              <a:ext uri="{FF2B5EF4-FFF2-40B4-BE49-F238E27FC236}">
                <a16:creationId xmlns:a16="http://schemas.microsoft.com/office/drawing/2014/main" id="{5A0913F4-EE3D-454F-8E78-66A13B996685}"/>
              </a:ext>
            </a:extLst>
          </p:cNvPr>
          <p:cNvCxnSpPr>
            <a:cxnSpLocks/>
          </p:cNvCxnSpPr>
          <p:nvPr/>
        </p:nvCxnSpPr>
        <p:spPr>
          <a:xfrm flipV="1">
            <a:off x="9756164" y="6440558"/>
            <a:ext cx="262042" cy="993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id="{EE348F55-8B8F-4A1D-83A6-CA314C8BEEB8}"/>
              </a:ext>
            </a:extLst>
          </p:cNvPr>
          <p:cNvSpPr txBox="1"/>
          <p:nvPr/>
        </p:nvSpPr>
        <p:spPr>
          <a:xfrm>
            <a:off x="1080062" y="1544579"/>
            <a:ext cx="10409675" cy="430887"/>
          </a:xfrm>
          <a:prstGeom prst="rect">
            <a:avLst/>
          </a:prstGeom>
          <a:noFill/>
          <a:ln w="12700">
            <a:noFill/>
          </a:ln>
        </p:spPr>
        <p:txBody>
          <a:bodyPr wrap="square" rtlCol="0" anchor="t">
            <a:spAutoFit/>
          </a:bodyPr>
          <a:lstStyle/>
          <a:p>
            <a:pPr algn="just"/>
            <a:r>
              <a:rPr lang="en-GB" sz="1100" b="1"/>
              <a:t>This Stage 1c is intended to confirm the point(s) on the existing water supply Network where a Source of Water Connection can be made.  It also allows the Developer to determine a reasonable cost estimate “at the outset” for the spur main(s). This Stage will also confirm which elements of the work will be Non-contestable using a table format.</a:t>
            </a:r>
          </a:p>
        </p:txBody>
      </p:sp>
      <p:cxnSp>
        <p:nvCxnSpPr>
          <p:cNvPr id="70" name="Straight Arrow Connector 69">
            <a:extLst>
              <a:ext uri="{FF2B5EF4-FFF2-40B4-BE49-F238E27FC236}">
                <a16:creationId xmlns:a16="http://schemas.microsoft.com/office/drawing/2014/main" id="{02634E5A-9665-4713-B164-83C070E216D4}"/>
              </a:ext>
            </a:extLst>
          </p:cNvPr>
          <p:cNvCxnSpPr>
            <a:cxnSpLocks/>
          </p:cNvCxnSpPr>
          <p:nvPr/>
        </p:nvCxnSpPr>
        <p:spPr>
          <a:xfrm flipH="1">
            <a:off x="9717462" y="6788968"/>
            <a:ext cx="30146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B6873904-06F8-44B5-897B-06FE320553DD}"/>
              </a:ext>
            </a:extLst>
          </p:cNvPr>
          <p:cNvSpPr txBox="1"/>
          <p:nvPr/>
        </p:nvSpPr>
        <p:spPr>
          <a:xfrm>
            <a:off x="5589357" y="943467"/>
            <a:ext cx="1698672" cy="510011"/>
          </a:xfrm>
          <a:prstGeom prst="rect">
            <a:avLst/>
          </a:prstGeom>
          <a:noFill/>
          <a:ln w="25400">
            <a:solidFill>
              <a:schemeClr val="tx1"/>
            </a:solidFill>
          </a:ln>
        </p:spPr>
        <p:txBody>
          <a:bodyPr wrap="square" rtlCol="0">
            <a:spAutoFit/>
          </a:bodyPr>
          <a:lstStyle/>
          <a:p>
            <a:pPr algn="ctr"/>
            <a:r>
              <a:rPr lang="en-GB" sz="1357"/>
              <a:t>Water Company</a:t>
            </a:r>
          </a:p>
          <a:p>
            <a:pPr algn="ctr"/>
            <a:r>
              <a:rPr lang="en-GB" sz="1357"/>
              <a:t>(NAV or Regional)</a:t>
            </a:r>
          </a:p>
        </p:txBody>
      </p:sp>
      <p:sp>
        <p:nvSpPr>
          <p:cNvPr id="73" name="TextBox 72">
            <a:extLst>
              <a:ext uri="{FF2B5EF4-FFF2-40B4-BE49-F238E27FC236}">
                <a16:creationId xmlns:a16="http://schemas.microsoft.com/office/drawing/2014/main" id="{8584DE95-39FE-4D43-8A43-880E6572A716}"/>
              </a:ext>
            </a:extLst>
          </p:cNvPr>
          <p:cNvSpPr txBox="1"/>
          <p:nvPr/>
        </p:nvSpPr>
        <p:spPr>
          <a:xfrm>
            <a:off x="8161267" y="943465"/>
            <a:ext cx="2690763" cy="310239"/>
          </a:xfrm>
          <a:prstGeom prst="rect">
            <a:avLst/>
          </a:prstGeom>
          <a:noFill/>
          <a:ln w="25400">
            <a:solidFill>
              <a:schemeClr val="tx1"/>
            </a:solidFill>
          </a:ln>
        </p:spPr>
        <p:txBody>
          <a:bodyPr wrap="square" rtlCol="0">
            <a:spAutoFit/>
          </a:bodyPr>
          <a:lstStyle/>
          <a:p>
            <a:pPr algn="ctr"/>
            <a:r>
              <a:rPr lang="en-GB" sz="1357"/>
              <a:t>Comments &amp; Service Standard</a:t>
            </a:r>
          </a:p>
        </p:txBody>
      </p:sp>
      <p:sp>
        <p:nvSpPr>
          <p:cNvPr id="74" name="TextBox 73">
            <a:extLst>
              <a:ext uri="{FF2B5EF4-FFF2-40B4-BE49-F238E27FC236}">
                <a16:creationId xmlns:a16="http://schemas.microsoft.com/office/drawing/2014/main" id="{BDFB2940-AE78-400F-8CD1-94D6BB649F38}"/>
              </a:ext>
            </a:extLst>
          </p:cNvPr>
          <p:cNvSpPr txBox="1"/>
          <p:nvPr/>
        </p:nvSpPr>
        <p:spPr>
          <a:xfrm>
            <a:off x="637645" y="952531"/>
            <a:ext cx="1820615" cy="301173"/>
          </a:xfrm>
          <a:prstGeom prst="rect">
            <a:avLst/>
          </a:prstGeom>
          <a:noFill/>
          <a:ln w="25400">
            <a:solidFill>
              <a:schemeClr val="tx1"/>
            </a:solidFill>
          </a:ln>
        </p:spPr>
        <p:txBody>
          <a:bodyPr wrap="square" rtlCol="0">
            <a:spAutoFit/>
          </a:bodyPr>
          <a:lstStyle/>
          <a:p>
            <a:pPr algn="ctr"/>
            <a:r>
              <a:rPr lang="en-GB" sz="1357"/>
              <a:t>Unaccredited Activity</a:t>
            </a:r>
          </a:p>
        </p:txBody>
      </p:sp>
      <p:sp>
        <p:nvSpPr>
          <p:cNvPr id="75" name="TextBox 74">
            <a:extLst>
              <a:ext uri="{FF2B5EF4-FFF2-40B4-BE49-F238E27FC236}">
                <a16:creationId xmlns:a16="http://schemas.microsoft.com/office/drawing/2014/main" id="{2243B36C-8656-48CB-9F9E-4AEA426CE323}"/>
              </a:ext>
            </a:extLst>
          </p:cNvPr>
          <p:cNvSpPr txBox="1"/>
          <p:nvPr/>
        </p:nvSpPr>
        <p:spPr>
          <a:xfrm>
            <a:off x="3242085" y="938471"/>
            <a:ext cx="1922593" cy="510011"/>
          </a:xfrm>
          <a:prstGeom prst="rect">
            <a:avLst/>
          </a:prstGeom>
          <a:noFill/>
          <a:ln w="25400">
            <a:solidFill>
              <a:schemeClr val="tx1"/>
            </a:solidFill>
          </a:ln>
        </p:spPr>
        <p:txBody>
          <a:bodyPr wrap="square" rtlCol="0">
            <a:spAutoFit/>
          </a:bodyPr>
          <a:lstStyle/>
          <a:p>
            <a:pPr algn="ctr"/>
            <a:r>
              <a:rPr lang="en-GB" sz="1357"/>
              <a:t>Accredited Activity</a:t>
            </a:r>
          </a:p>
          <a:p>
            <a:pPr algn="ctr"/>
            <a:r>
              <a:rPr lang="en-GB" sz="1357"/>
              <a:t>(SLP)</a:t>
            </a:r>
          </a:p>
        </p:txBody>
      </p:sp>
      <p:cxnSp>
        <p:nvCxnSpPr>
          <p:cNvPr id="78" name="Straight Connector 77">
            <a:extLst>
              <a:ext uri="{FF2B5EF4-FFF2-40B4-BE49-F238E27FC236}">
                <a16:creationId xmlns:a16="http://schemas.microsoft.com/office/drawing/2014/main" id="{311A5D36-515C-4D85-A32F-33AF65AA7748}"/>
              </a:ext>
            </a:extLst>
          </p:cNvPr>
          <p:cNvCxnSpPr/>
          <p:nvPr/>
        </p:nvCxnSpPr>
        <p:spPr>
          <a:xfrm>
            <a:off x="5410380" y="1113583"/>
            <a:ext cx="0" cy="799200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
        <p:nvSpPr>
          <p:cNvPr id="85" name="TextBox 84">
            <a:extLst>
              <a:ext uri="{FF2B5EF4-FFF2-40B4-BE49-F238E27FC236}">
                <a16:creationId xmlns:a16="http://schemas.microsoft.com/office/drawing/2014/main" id="{5A17A2FE-930D-4AD5-B41E-292C9197AB1A}"/>
              </a:ext>
            </a:extLst>
          </p:cNvPr>
          <p:cNvSpPr txBox="1"/>
          <p:nvPr/>
        </p:nvSpPr>
        <p:spPr>
          <a:xfrm>
            <a:off x="9990051" y="6191355"/>
            <a:ext cx="1220372" cy="1183337"/>
          </a:xfrm>
          <a:prstGeom prst="rect">
            <a:avLst/>
          </a:prstGeom>
          <a:noFill/>
          <a:ln w="28575">
            <a:solidFill>
              <a:srgbClr val="FF0000"/>
            </a:solidFill>
          </a:ln>
        </p:spPr>
        <p:txBody>
          <a:bodyPr wrap="square" rtlCol="0" anchor="t">
            <a:spAutoFit/>
          </a:bodyPr>
          <a:lstStyle/>
          <a:p>
            <a:pPr algn="just"/>
            <a:r>
              <a:rPr lang="en-GB" sz="1000"/>
              <a:t>Consult with  Water Company</a:t>
            </a:r>
            <a:endParaRPr lang="en-US"/>
          </a:p>
          <a:p>
            <a:pPr algn="just"/>
            <a:r>
              <a:rPr lang="en-GB" sz="1000"/>
              <a:t>regarding operational aspects of the Network such as deposition / asset condition.</a:t>
            </a:r>
            <a:endParaRPr lang="en-GB" sz="1000">
              <a:cs typeface="Calibri"/>
            </a:endParaRPr>
          </a:p>
        </p:txBody>
      </p:sp>
      <p:sp>
        <p:nvSpPr>
          <p:cNvPr id="92" name="TextBox 91">
            <a:extLst>
              <a:ext uri="{FF2B5EF4-FFF2-40B4-BE49-F238E27FC236}">
                <a16:creationId xmlns:a16="http://schemas.microsoft.com/office/drawing/2014/main" id="{D80BA4B5-21D0-414C-A7D2-56D21D3E3D12}"/>
              </a:ext>
            </a:extLst>
          </p:cNvPr>
          <p:cNvSpPr txBox="1"/>
          <p:nvPr/>
        </p:nvSpPr>
        <p:spPr>
          <a:xfrm>
            <a:off x="5589357" y="2484828"/>
            <a:ext cx="2044560" cy="248979"/>
          </a:xfrm>
          <a:prstGeom prst="rect">
            <a:avLst/>
          </a:prstGeom>
          <a:noFill/>
          <a:ln w="28575">
            <a:solidFill>
              <a:schemeClr val="accent6"/>
            </a:solidFill>
            <a:prstDash val="sysDash"/>
          </a:ln>
        </p:spPr>
        <p:txBody>
          <a:bodyPr wrap="square" lIns="44313" rIns="44313" rtlCol="0">
            <a:spAutoFit/>
          </a:bodyPr>
          <a:lstStyle/>
          <a:p>
            <a:pPr algn="ctr"/>
            <a:r>
              <a:rPr lang="en-GB" sz="1018"/>
              <a:t>Receive application</a:t>
            </a:r>
          </a:p>
        </p:txBody>
      </p:sp>
      <p:cxnSp>
        <p:nvCxnSpPr>
          <p:cNvPr id="60" name="Straight Connector 59">
            <a:extLst>
              <a:ext uri="{FF2B5EF4-FFF2-40B4-BE49-F238E27FC236}">
                <a16:creationId xmlns:a16="http://schemas.microsoft.com/office/drawing/2014/main" id="{CA8B3CF2-2578-4883-86A8-5ABD1D181FD8}"/>
              </a:ext>
            </a:extLst>
          </p:cNvPr>
          <p:cNvCxnSpPr/>
          <p:nvPr/>
        </p:nvCxnSpPr>
        <p:spPr>
          <a:xfrm flipV="1">
            <a:off x="9902420" y="8009235"/>
            <a:ext cx="2376000"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025C6528-6393-4F8F-9DAC-8BCFBE58C471}"/>
              </a:ext>
            </a:extLst>
          </p:cNvPr>
          <p:cNvCxnSpPr>
            <a:cxnSpLocks/>
          </p:cNvCxnSpPr>
          <p:nvPr/>
        </p:nvCxnSpPr>
        <p:spPr>
          <a:xfrm>
            <a:off x="7725479" y="2475730"/>
            <a:ext cx="4077054" cy="14441"/>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5DA9F337-5460-4B0C-8BC5-2009EA1D13E6}"/>
              </a:ext>
            </a:extLst>
          </p:cNvPr>
          <p:cNvCxnSpPr>
            <a:cxnSpLocks/>
          </p:cNvCxnSpPr>
          <p:nvPr/>
        </p:nvCxnSpPr>
        <p:spPr>
          <a:xfrm flipV="1">
            <a:off x="11653211" y="2509553"/>
            <a:ext cx="0" cy="790834"/>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20FEF0A8-13EE-49F0-84A6-710FD3DA429B}"/>
              </a:ext>
            </a:extLst>
          </p:cNvPr>
          <p:cNvCxnSpPr>
            <a:cxnSpLocks/>
          </p:cNvCxnSpPr>
          <p:nvPr/>
        </p:nvCxnSpPr>
        <p:spPr>
          <a:xfrm>
            <a:off x="11653211" y="3243172"/>
            <a:ext cx="0" cy="909470"/>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93" name="TextBox 92">
            <a:extLst>
              <a:ext uri="{FF2B5EF4-FFF2-40B4-BE49-F238E27FC236}">
                <a16:creationId xmlns:a16="http://schemas.microsoft.com/office/drawing/2014/main" id="{7965D998-5B81-4F41-84A4-A173FAE4ED00}"/>
              </a:ext>
            </a:extLst>
          </p:cNvPr>
          <p:cNvSpPr txBox="1"/>
          <p:nvPr/>
        </p:nvSpPr>
        <p:spPr>
          <a:xfrm rot="16200000">
            <a:off x="10913648" y="3203511"/>
            <a:ext cx="945568" cy="276999"/>
          </a:xfrm>
          <a:prstGeom prst="rect">
            <a:avLst/>
          </a:prstGeom>
          <a:solidFill>
            <a:schemeClr val="bg1"/>
          </a:solidFill>
          <a:ln w="12700">
            <a:noFill/>
          </a:ln>
        </p:spPr>
        <p:txBody>
          <a:bodyPr wrap="square" lIns="44313" rIns="44313" rtlCol="0">
            <a:spAutoFit/>
          </a:bodyPr>
          <a:lstStyle/>
          <a:p>
            <a:r>
              <a:rPr lang="en-GB" sz="1200" b="1"/>
              <a:t>SLPM – 1/1</a:t>
            </a:r>
            <a:endParaRPr lang="en-GB" sz="1200"/>
          </a:p>
        </p:txBody>
      </p:sp>
      <p:sp>
        <p:nvSpPr>
          <p:cNvPr id="90" name="TextBox 89">
            <a:extLst>
              <a:ext uri="{FF2B5EF4-FFF2-40B4-BE49-F238E27FC236}">
                <a16:creationId xmlns:a16="http://schemas.microsoft.com/office/drawing/2014/main" id="{A3DBF846-808A-4196-A187-36E72FAFC2DF}"/>
              </a:ext>
            </a:extLst>
          </p:cNvPr>
          <p:cNvSpPr txBox="1"/>
          <p:nvPr/>
        </p:nvSpPr>
        <p:spPr>
          <a:xfrm>
            <a:off x="5577958" y="5127020"/>
            <a:ext cx="4324462" cy="719877"/>
          </a:xfrm>
          <a:prstGeom prst="rect">
            <a:avLst/>
          </a:prstGeom>
          <a:noFill/>
          <a:ln w="28575">
            <a:solidFill>
              <a:schemeClr val="accent6"/>
            </a:solidFill>
            <a:prstDash val="sysDash"/>
          </a:ln>
        </p:spPr>
        <p:txBody>
          <a:bodyPr wrap="square" lIns="44313" rIns="44313" rtlCol="0">
            <a:spAutoFit/>
          </a:bodyPr>
          <a:lstStyle/>
          <a:p>
            <a:r>
              <a:rPr lang="en-GB" sz="1018"/>
              <a:t>Generate a POC based on available information  that includes:</a:t>
            </a:r>
          </a:p>
          <a:p>
            <a:pPr marL="228600" indent="-228600">
              <a:buFont typeface="+mj-lt"/>
              <a:buAutoNum type="arabicPeriod"/>
            </a:pPr>
            <a:r>
              <a:rPr lang="en-GB" sz="1020"/>
              <a:t>nearest practicable point(s) of connection, including rationale for any options; and</a:t>
            </a:r>
          </a:p>
          <a:p>
            <a:pPr marL="228600" indent="-228600">
              <a:buFont typeface="+mj-lt"/>
              <a:buAutoNum type="arabicPeriod"/>
            </a:pPr>
            <a:r>
              <a:rPr lang="en-GB" sz="1020"/>
              <a:t>indicative route of spur mains.</a:t>
            </a:r>
          </a:p>
        </p:txBody>
      </p:sp>
      <p:cxnSp>
        <p:nvCxnSpPr>
          <p:cNvPr id="81" name="Straight Connector 80">
            <a:extLst>
              <a:ext uri="{FF2B5EF4-FFF2-40B4-BE49-F238E27FC236}">
                <a16:creationId xmlns:a16="http://schemas.microsoft.com/office/drawing/2014/main" id="{776EBFA8-F668-421E-94CB-F39371BE5364}"/>
              </a:ext>
            </a:extLst>
          </p:cNvPr>
          <p:cNvCxnSpPr>
            <a:stCxn id="24" idx="3"/>
          </p:cNvCxnSpPr>
          <p:nvPr/>
        </p:nvCxnSpPr>
        <p:spPr>
          <a:xfrm>
            <a:off x="8471228" y="4152642"/>
            <a:ext cx="3390823"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A0708990-C08B-4A4C-906A-26D237F61454}"/>
              </a:ext>
            </a:extLst>
          </p:cNvPr>
          <p:cNvCxnSpPr>
            <a:cxnSpLocks/>
          </p:cNvCxnSpPr>
          <p:nvPr/>
        </p:nvCxnSpPr>
        <p:spPr>
          <a:xfrm flipV="1">
            <a:off x="11653211" y="4152642"/>
            <a:ext cx="0" cy="3037175"/>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a:extLst>
              <a:ext uri="{FF2B5EF4-FFF2-40B4-BE49-F238E27FC236}">
                <a16:creationId xmlns:a16="http://schemas.microsoft.com/office/drawing/2014/main" id="{1DA098F1-3328-40AE-A2BB-F83BCA6E726B}"/>
              </a:ext>
            </a:extLst>
          </p:cNvPr>
          <p:cNvCxnSpPr>
            <a:cxnSpLocks/>
          </p:cNvCxnSpPr>
          <p:nvPr/>
        </p:nvCxnSpPr>
        <p:spPr>
          <a:xfrm>
            <a:off x="11653211" y="6327851"/>
            <a:ext cx="0" cy="1681384"/>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96" name="TextBox 95">
            <a:extLst>
              <a:ext uri="{FF2B5EF4-FFF2-40B4-BE49-F238E27FC236}">
                <a16:creationId xmlns:a16="http://schemas.microsoft.com/office/drawing/2014/main" id="{B9A40BF2-A301-4CF2-B0BC-F935B86E5A69}"/>
              </a:ext>
            </a:extLst>
          </p:cNvPr>
          <p:cNvSpPr txBox="1"/>
          <p:nvPr/>
        </p:nvSpPr>
        <p:spPr>
          <a:xfrm rot="16200000">
            <a:off x="10968058" y="6520758"/>
            <a:ext cx="945568" cy="276999"/>
          </a:xfrm>
          <a:prstGeom prst="rect">
            <a:avLst/>
          </a:prstGeom>
          <a:solidFill>
            <a:schemeClr val="bg1"/>
          </a:solidFill>
          <a:ln w="12700">
            <a:noFill/>
          </a:ln>
        </p:spPr>
        <p:txBody>
          <a:bodyPr wrap="square" lIns="44313" rIns="44313" rtlCol="0">
            <a:spAutoFit/>
          </a:bodyPr>
          <a:lstStyle/>
          <a:p>
            <a:r>
              <a:rPr lang="en-GB" sz="1200" b="1"/>
              <a:t>SLPM – 1/2</a:t>
            </a:r>
            <a:endParaRPr lang="en-GB" sz="1200"/>
          </a:p>
        </p:txBody>
      </p:sp>
      <p:sp>
        <p:nvSpPr>
          <p:cNvPr id="76" name="TextBox 75">
            <a:extLst>
              <a:ext uri="{FF2B5EF4-FFF2-40B4-BE49-F238E27FC236}">
                <a16:creationId xmlns:a16="http://schemas.microsoft.com/office/drawing/2014/main" id="{91161318-9D0E-4B93-AF76-AE6D132FBD0F}"/>
              </a:ext>
            </a:extLst>
          </p:cNvPr>
          <p:cNvSpPr txBox="1"/>
          <p:nvPr/>
        </p:nvSpPr>
        <p:spPr>
          <a:xfrm>
            <a:off x="2840753" y="3241779"/>
            <a:ext cx="2318611" cy="248979"/>
          </a:xfrm>
          <a:prstGeom prst="rect">
            <a:avLst/>
          </a:prstGeom>
          <a:noFill/>
          <a:ln w="28575">
            <a:solidFill>
              <a:srgbClr val="00B050"/>
            </a:solidFill>
          </a:ln>
        </p:spPr>
        <p:txBody>
          <a:bodyPr wrap="square" lIns="44313" rIns="44313" rtlCol="0">
            <a:spAutoFit/>
          </a:bodyPr>
          <a:lstStyle/>
          <a:p>
            <a:pPr algn="ctr"/>
            <a:r>
              <a:rPr lang="en-GB" sz="1018"/>
              <a:t>Submit missing information</a:t>
            </a:r>
          </a:p>
        </p:txBody>
      </p:sp>
      <p:sp>
        <p:nvSpPr>
          <p:cNvPr id="79" name="TextBox 78">
            <a:extLst>
              <a:ext uri="{FF2B5EF4-FFF2-40B4-BE49-F238E27FC236}">
                <a16:creationId xmlns:a16="http://schemas.microsoft.com/office/drawing/2014/main" id="{D1166430-948E-4B8B-AC2A-AD834172EF30}"/>
              </a:ext>
            </a:extLst>
          </p:cNvPr>
          <p:cNvSpPr txBox="1"/>
          <p:nvPr/>
        </p:nvSpPr>
        <p:spPr>
          <a:xfrm>
            <a:off x="10806388" y="9201090"/>
            <a:ext cx="1939477" cy="400110"/>
          </a:xfrm>
          <a:prstGeom prst="rect">
            <a:avLst/>
          </a:prstGeom>
          <a:noFill/>
        </p:spPr>
        <p:txBody>
          <a:bodyPr wrap="square" rtlCol="0">
            <a:spAutoFit/>
          </a:bodyPr>
          <a:lstStyle/>
          <a:p>
            <a:pPr algn="ctr"/>
            <a:r>
              <a:rPr lang="en-GB" sz="2000" b="1" i="1">
                <a:solidFill>
                  <a:srgbClr val="7030A0"/>
                </a:solidFill>
                <a:latin typeface="Abadi Extra Light" panose="020B0204020104020204" pitchFamily="34" charset="0"/>
              </a:rPr>
              <a:t> </a:t>
            </a:r>
            <a:r>
              <a:rPr lang="en-GB" sz="1200" b="1" i="1">
                <a:solidFill>
                  <a:srgbClr val="7030A0"/>
                </a:solidFill>
                <a:latin typeface="Abadi Extra Light" panose="020B0204020104020204" pitchFamily="34" charset="0"/>
              </a:rPr>
              <a:t>Appendix C - 4</a:t>
            </a:r>
            <a:endParaRPr lang="en-GB" sz="2000" b="1" i="1">
              <a:solidFill>
                <a:srgbClr val="7030A0"/>
              </a:solidFill>
              <a:latin typeface="Abadi Extra Light" panose="020B0204020104020204" pitchFamily="34" charset="0"/>
            </a:endParaRPr>
          </a:p>
        </p:txBody>
      </p:sp>
      <p:sp>
        <p:nvSpPr>
          <p:cNvPr id="97" name="TextBox 96">
            <a:extLst>
              <a:ext uri="{FF2B5EF4-FFF2-40B4-BE49-F238E27FC236}">
                <a16:creationId xmlns:a16="http://schemas.microsoft.com/office/drawing/2014/main" id="{11294F0B-6B6C-4AD2-A14D-40215096DC00}"/>
              </a:ext>
            </a:extLst>
          </p:cNvPr>
          <p:cNvSpPr txBox="1"/>
          <p:nvPr/>
        </p:nvSpPr>
        <p:spPr>
          <a:xfrm>
            <a:off x="10574476" y="370655"/>
            <a:ext cx="1939477" cy="400110"/>
          </a:xfrm>
          <a:prstGeom prst="rect">
            <a:avLst/>
          </a:prstGeom>
          <a:noFill/>
        </p:spPr>
        <p:txBody>
          <a:bodyPr wrap="square" rtlCol="0">
            <a:spAutoFit/>
          </a:bodyPr>
          <a:lstStyle/>
          <a:p>
            <a:pPr algn="ctr"/>
            <a:r>
              <a:rPr lang="en-GB" sz="2000" b="1" i="1" dirty="0">
                <a:solidFill>
                  <a:srgbClr val="7030A0"/>
                </a:solidFill>
                <a:latin typeface="Abadi Extra Light" panose="020B0204020104020204" pitchFamily="34" charset="0"/>
              </a:rPr>
              <a:t> </a:t>
            </a:r>
            <a:r>
              <a:rPr lang="en-GB" sz="1200" b="1" i="1" dirty="0">
                <a:solidFill>
                  <a:srgbClr val="7030A0"/>
                </a:solidFill>
                <a:latin typeface="Abadi Extra Light" panose="020B0204020104020204" pitchFamily="34" charset="0"/>
              </a:rPr>
              <a:t>Version: 1</a:t>
            </a:r>
            <a:endParaRPr lang="en-GB" sz="2000" b="1" i="1" dirty="0">
              <a:solidFill>
                <a:srgbClr val="7030A0"/>
              </a:solidFill>
              <a:latin typeface="Abadi Extra Light" panose="020B0204020104020204" pitchFamily="34" charset="0"/>
            </a:endParaRPr>
          </a:p>
        </p:txBody>
      </p:sp>
      <p:sp>
        <p:nvSpPr>
          <p:cNvPr id="98" name="TextBox 97">
            <a:extLst>
              <a:ext uri="{FF2B5EF4-FFF2-40B4-BE49-F238E27FC236}">
                <a16:creationId xmlns:a16="http://schemas.microsoft.com/office/drawing/2014/main" id="{252F4FF6-2DED-4FD7-B4F0-C9F49009C60A}"/>
              </a:ext>
            </a:extLst>
          </p:cNvPr>
          <p:cNvSpPr txBox="1"/>
          <p:nvPr/>
        </p:nvSpPr>
        <p:spPr>
          <a:xfrm>
            <a:off x="70305" y="9184276"/>
            <a:ext cx="1939477" cy="400110"/>
          </a:xfrm>
          <a:prstGeom prst="rect">
            <a:avLst/>
          </a:prstGeom>
          <a:noFill/>
        </p:spPr>
        <p:txBody>
          <a:bodyPr wrap="square" rtlCol="0">
            <a:spAutoFit/>
          </a:bodyPr>
          <a:lstStyle/>
          <a:p>
            <a:pPr algn="ctr"/>
            <a:r>
              <a:rPr lang="en-GB" sz="2000" dirty="0">
                <a:solidFill>
                  <a:srgbClr val="7030A0"/>
                </a:solidFill>
                <a:latin typeface="+mj-lt"/>
              </a:rPr>
              <a:t> </a:t>
            </a:r>
            <a:r>
              <a:rPr lang="en-GB" sz="1200" dirty="0">
                <a:solidFill>
                  <a:srgbClr val="7030A0"/>
                </a:solidFill>
                <a:latin typeface="+mj-lt"/>
              </a:rPr>
              <a:t>© Water UK </a:t>
            </a:r>
            <a:r>
              <a:rPr lang="en-GB" sz="1200" dirty="0">
                <a:solidFill>
                  <a:srgbClr val="7030A0"/>
                </a:solidFill>
              </a:rPr>
              <a:t>071019</a:t>
            </a:r>
            <a:endParaRPr lang="en-GB" sz="2000" dirty="0">
              <a:solidFill>
                <a:srgbClr val="7030A0"/>
              </a:solidFill>
              <a:latin typeface="+mj-lt"/>
            </a:endParaRPr>
          </a:p>
        </p:txBody>
      </p:sp>
      <p:cxnSp>
        <p:nvCxnSpPr>
          <p:cNvPr id="89" name="Straight Arrow Connector 88">
            <a:extLst>
              <a:ext uri="{FF2B5EF4-FFF2-40B4-BE49-F238E27FC236}">
                <a16:creationId xmlns:a16="http://schemas.microsoft.com/office/drawing/2014/main" id="{B4D8C872-4427-4D00-B58C-90A422679DF2}"/>
              </a:ext>
            </a:extLst>
          </p:cNvPr>
          <p:cNvCxnSpPr>
            <a:cxnSpLocks/>
          </p:cNvCxnSpPr>
          <p:nvPr/>
        </p:nvCxnSpPr>
        <p:spPr>
          <a:xfrm flipH="1">
            <a:off x="6284900" y="5007122"/>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2207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TextBox 137">
            <a:extLst>
              <a:ext uri="{FF2B5EF4-FFF2-40B4-BE49-F238E27FC236}">
                <a16:creationId xmlns:a16="http://schemas.microsoft.com/office/drawing/2014/main" id="{E5AC1287-997E-4B3A-BE25-50ECEB49D381}"/>
              </a:ext>
            </a:extLst>
          </p:cNvPr>
          <p:cNvSpPr txBox="1"/>
          <p:nvPr/>
        </p:nvSpPr>
        <p:spPr>
          <a:xfrm>
            <a:off x="6804930" y="6088484"/>
            <a:ext cx="962558" cy="276999"/>
          </a:xfrm>
          <a:prstGeom prst="rect">
            <a:avLst/>
          </a:prstGeom>
          <a:solidFill>
            <a:schemeClr val="bg1"/>
          </a:solidFill>
          <a:ln w="12700">
            <a:noFill/>
          </a:ln>
        </p:spPr>
        <p:txBody>
          <a:bodyPr wrap="square" lIns="44313" rIns="44313" rtlCol="0">
            <a:spAutoFit/>
          </a:bodyPr>
          <a:lstStyle/>
          <a:p>
            <a:r>
              <a:rPr lang="en-GB" sz="1200" b="1"/>
              <a:t>SLPM - S2/1b</a:t>
            </a:r>
            <a:endParaRPr lang="en-GB" sz="1200"/>
          </a:p>
        </p:txBody>
      </p:sp>
      <p:cxnSp>
        <p:nvCxnSpPr>
          <p:cNvPr id="121" name="Straight Connector 120">
            <a:extLst>
              <a:ext uri="{FF2B5EF4-FFF2-40B4-BE49-F238E27FC236}">
                <a16:creationId xmlns:a16="http://schemas.microsoft.com/office/drawing/2014/main" id="{B5BCDE4E-1A1B-4972-AD8C-4406A5C108FD}"/>
              </a:ext>
            </a:extLst>
          </p:cNvPr>
          <p:cNvCxnSpPr/>
          <p:nvPr/>
        </p:nvCxnSpPr>
        <p:spPr>
          <a:xfrm>
            <a:off x="5410391" y="1091563"/>
            <a:ext cx="0" cy="799200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
        <p:nvSpPr>
          <p:cNvPr id="150" name="TextBox 149">
            <a:extLst>
              <a:ext uri="{FF2B5EF4-FFF2-40B4-BE49-F238E27FC236}">
                <a16:creationId xmlns:a16="http://schemas.microsoft.com/office/drawing/2014/main" id="{2DCCCB77-C9B7-495A-8C47-33ACC485C8B7}"/>
              </a:ext>
            </a:extLst>
          </p:cNvPr>
          <p:cNvSpPr txBox="1"/>
          <p:nvPr/>
        </p:nvSpPr>
        <p:spPr>
          <a:xfrm>
            <a:off x="5214984" y="5977318"/>
            <a:ext cx="945568" cy="276999"/>
          </a:xfrm>
          <a:prstGeom prst="rect">
            <a:avLst/>
          </a:prstGeom>
          <a:solidFill>
            <a:schemeClr val="bg1"/>
          </a:solidFill>
          <a:ln w="12700">
            <a:noFill/>
          </a:ln>
        </p:spPr>
        <p:txBody>
          <a:bodyPr wrap="square" lIns="44313" rIns="44313" rtlCol="0">
            <a:spAutoFit/>
          </a:bodyPr>
          <a:lstStyle/>
          <a:p>
            <a:pPr algn="ctr"/>
            <a:r>
              <a:rPr lang="en-GB" sz="1200" b="1"/>
              <a:t>“clock-stop ”</a:t>
            </a:r>
            <a:endParaRPr lang="en-GB" sz="1200"/>
          </a:p>
        </p:txBody>
      </p:sp>
      <p:sp>
        <p:nvSpPr>
          <p:cNvPr id="50" name="TextBox 49"/>
          <p:cNvSpPr txBox="1"/>
          <p:nvPr/>
        </p:nvSpPr>
        <p:spPr>
          <a:xfrm>
            <a:off x="6214404" y="5542466"/>
            <a:ext cx="803425" cy="562270"/>
          </a:xfrm>
          <a:prstGeom prst="rect">
            <a:avLst/>
          </a:prstGeom>
          <a:noFill/>
          <a:ln>
            <a:solidFill>
              <a:schemeClr val="bg1"/>
            </a:solidFill>
            <a:prstDash val="dash"/>
          </a:ln>
        </p:spPr>
        <p:txBody>
          <a:bodyPr wrap="none" rtlCol="0">
            <a:spAutoFit/>
          </a:bodyPr>
          <a:lstStyle/>
          <a:p>
            <a:pPr algn="ctr"/>
            <a:r>
              <a:rPr lang="en-GB" sz="1018"/>
              <a:t>Check </a:t>
            </a:r>
            <a:br>
              <a:rPr lang="en-GB" sz="1018"/>
            </a:br>
            <a:r>
              <a:rPr lang="en-GB" sz="1018"/>
              <a:t>application </a:t>
            </a:r>
            <a:br>
              <a:rPr lang="en-GB" sz="1018"/>
            </a:br>
            <a:r>
              <a:rPr lang="en-GB" sz="1018"/>
              <a:t>is complete</a:t>
            </a:r>
          </a:p>
        </p:txBody>
      </p:sp>
      <p:sp>
        <p:nvSpPr>
          <p:cNvPr id="7" name="TextBox 6"/>
          <p:cNvSpPr txBox="1"/>
          <p:nvPr/>
        </p:nvSpPr>
        <p:spPr>
          <a:xfrm>
            <a:off x="4426407" y="647349"/>
            <a:ext cx="184731" cy="301173"/>
          </a:xfrm>
          <a:prstGeom prst="rect">
            <a:avLst/>
          </a:prstGeom>
          <a:noFill/>
        </p:spPr>
        <p:txBody>
          <a:bodyPr wrap="none" rtlCol="0">
            <a:spAutoFit/>
          </a:bodyPr>
          <a:lstStyle/>
          <a:p>
            <a:endParaRPr lang="en-GB" sz="1357" b="1"/>
          </a:p>
        </p:txBody>
      </p:sp>
      <p:sp>
        <p:nvSpPr>
          <p:cNvPr id="8" name="TextBox 7"/>
          <p:cNvSpPr txBox="1"/>
          <p:nvPr/>
        </p:nvSpPr>
        <p:spPr>
          <a:xfrm>
            <a:off x="3242085" y="4933424"/>
            <a:ext cx="1912617" cy="405624"/>
          </a:xfrm>
          <a:prstGeom prst="rect">
            <a:avLst/>
          </a:prstGeom>
          <a:noFill/>
          <a:ln w="28575">
            <a:solidFill>
              <a:srgbClr val="00B050"/>
            </a:solidFill>
          </a:ln>
        </p:spPr>
        <p:txBody>
          <a:bodyPr wrap="square" lIns="44313" rIns="44313" rtlCol="0" anchor="t">
            <a:spAutoFit/>
          </a:bodyPr>
          <a:lstStyle/>
          <a:p>
            <a:pPr algn="ctr"/>
            <a:r>
              <a:rPr lang="en-GB" sz="1000"/>
              <a:t>Request design acceptance and draft  Water Adoption Agreement</a:t>
            </a:r>
            <a:endParaRPr lang="en-US"/>
          </a:p>
        </p:txBody>
      </p:sp>
      <p:sp>
        <p:nvSpPr>
          <p:cNvPr id="21" name="Flowchart: Decision 20"/>
          <p:cNvSpPr/>
          <p:nvPr/>
        </p:nvSpPr>
        <p:spPr>
          <a:xfrm>
            <a:off x="5953230" y="7445885"/>
            <a:ext cx="1347861" cy="764723"/>
          </a:xfrm>
          <a:prstGeom prst="flowChartDecision">
            <a:avLst/>
          </a:prstGeom>
          <a:noFill/>
          <a:ln w="28575">
            <a:solidFill>
              <a:schemeClr val="accent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45">
              <a:solidFill>
                <a:schemeClr val="accent6"/>
              </a:solidFill>
            </a:endParaRPr>
          </a:p>
        </p:txBody>
      </p:sp>
      <p:sp>
        <p:nvSpPr>
          <p:cNvPr id="22" name="TextBox 21"/>
          <p:cNvSpPr txBox="1"/>
          <p:nvPr/>
        </p:nvSpPr>
        <p:spPr>
          <a:xfrm>
            <a:off x="6056256" y="7504945"/>
            <a:ext cx="1172116" cy="553998"/>
          </a:xfrm>
          <a:prstGeom prst="rect">
            <a:avLst/>
          </a:prstGeom>
          <a:noFill/>
          <a:ln>
            <a:noFill/>
          </a:ln>
        </p:spPr>
        <p:txBody>
          <a:bodyPr wrap="none" rtlCol="0" anchor="t">
            <a:spAutoFit/>
          </a:bodyPr>
          <a:lstStyle/>
          <a:p>
            <a:pPr algn="ctr"/>
            <a:r>
              <a:rPr lang="en-GB" sz="1000"/>
              <a:t>Design</a:t>
            </a:r>
            <a:br>
              <a:rPr lang="en-GB" sz="1000"/>
            </a:br>
            <a:r>
              <a:rPr lang="en-GB" sz="1000"/>
              <a:t>to Water Company</a:t>
            </a:r>
            <a:br>
              <a:rPr lang="en-GB" sz="1000"/>
            </a:br>
            <a:r>
              <a:rPr lang="en-GB" sz="1000"/>
              <a:t>specification?</a:t>
            </a:r>
          </a:p>
        </p:txBody>
      </p:sp>
      <p:sp>
        <p:nvSpPr>
          <p:cNvPr id="25" name="TextBox 24"/>
          <p:cNvSpPr txBox="1"/>
          <p:nvPr/>
        </p:nvSpPr>
        <p:spPr>
          <a:xfrm>
            <a:off x="3242085" y="7709980"/>
            <a:ext cx="1928841" cy="248979"/>
          </a:xfrm>
          <a:prstGeom prst="rect">
            <a:avLst/>
          </a:prstGeom>
          <a:noFill/>
          <a:ln w="28575">
            <a:solidFill>
              <a:srgbClr val="00B050"/>
            </a:solidFill>
          </a:ln>
        </p:spPr>
        <p:txBody>
          <a:bodyPr wrap="square" lIns="44313" rIns="44313" rtlCol="0">
            <a:spAutoFit/>
          </a:bodyPr>
          <a:lstStyle/>
          <a:p>
            <a:pPr algn="ctr"/>
            <a:r>
              <a:rPr lang="en-GB" sz="1018"/>
              <a:t>Amend design</a:t>
            </a:r>
          </a:p>
        </p:txBody>
      </p:sp>
      <p:sp>
        <p:nvSpPr>
          <p:cNvPr id="30" name="TextBox 29"/>
          <p:cNvSpPr txBox="1"/>
          <p:nvPr/>
        </p:nvSpPr>
        <p:spPr>
          <a:xfrm>
            <a:off x="637644" y="8570677"/>
            <a:ext cx="4517053" cy="553998"/>
          </a:xfrm>
          <a:prstGeom prst="rect">
            <a:avLst/>
          </a:prstGeom>
          <a:noFill/>
          <a:ln w="28575">
            <a:solidFill>
              <a:srgbClr val="00B050"/>
            </a:solidFill>
          </a:ln>
        </p:spPr>
        <p:txBody>
          <a:bodyPr wrap="square" rtlCol="0" anchor="t">
            <a:spAutoFit/>
          </a:bodyPr>
          <a:lstStyle/>
          <a:p>
            <a:pPr algn="just"/>
            <a:r>
              <a:rPr lang="en-GB" sz="1000"/>
              <a:t>Receive the design output commissioned via the Water Company (including a quotation), ensure Self-Laid Main design is compatible with Network, and complete integrated design for the Development.  </a:t>
            </a:r>
            <a:r>
              <a:rPr lang="en-GB" sz="1000" b="1">
                <a:solidFill>
                  <a:srgbClr val="7030A0"/>
                </a:solidFill>
              </a:rPr>
              <a:t>Proceed to Stage 3</a:t>
            </a:r>
          </a:p>
        </p:txBody>
      </p:sp>
      <p:cxnSp>
        <p:nvCxnSpPr>
          <p:cNvPr id="33" name="Straight Connector 32"/>
          <p:cNvCxnSpPr>
            <a:cxnSpLocks/>
            <a:endCxn id="47" idx="1"/>
          </p:cNvCxnSpPr>
          <p:nvPr/>
        </p:nvCxnSpPr>
        <p:spPr>
          <a:xfrm>
            <a:off x="5154702" y="5162910"/>
            <a:ext cx="434654" cy="2629"/>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cxnSpLocks/>
          </p:cNvCxnSpPr>
          <p:nvPr/>
        </p:nvCxnSpPr>
        <p:spPr>
          <a:xfrm flipH="1">
            <a:off x="4206506" y="7276759"/>
            <a:ext cx="0" cy="43322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4209815" y="7282770"/>
            <a:ext cx="2412000" cy="2472"/>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flipH="1">
            <a:off x="2949961" y="2183166"/>
            <a:ext cx="1494" cy="252000"/>
          </a:xfrm>
          <a:prstGeom prst="straightConnector1">
            <a:avLst/>
          </a:prstGeom>
          <a:ln w="127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3904715" y="4702549"/>
            <a:ext cx="552416" cy="248979"/>
          </a:xfrm>
          <a:prstGeom prst="rect">
            <a:avLst/>
          </a:prstGeom>
          <a:noFill/>
        </p:spPr>
        <p:txBody>
          <a:bodyPr wrap="square" rtlCol="0">
            <a:spAutoFit/>
          </a:bodyPr>
          <a:lstStyle/>
          <a:p>
            <a:pPr algn="ctr"/>
            <a:r>
              <a:rPr lang="en-GB" sz="1018"/>
              <a:t>No</a:t>
            </a:r>
          </a:p>
        </p:txBody>
      </p:sp>
      <p:sp>
        <p:nvSpPr>
          <p:cNvPr id="51" name="TextBox 50"/>
          <p:cNvSpPr txBox="1"/>
          <p:nvPr/>
        </p:nvSpPr>
        <p:spPr>
          <a:xfrm>
            <a:off x="6558486" y="8101244"/>
            <a:ext cx="552416" cy="248979"/>
          </a:xfrm>
          <a:prstGeom prst="rect">
            <a:avLst/>
          </a:prstGeom>
          <a:noFill/>
        </p:spPr>
        <p:txBody>
          <a:bodyPr wrap="square" rtlCol="0">
            <a:spAutoFit/>
          </a:bodyPr>
          <a:lstStyle/>
          <a:p>
            <a:pPr algn="ctr"/>
            <a:r>
              <a:rPr lang="en-GB" sz="1018"/>
              <a:t>Yes</a:t>
            </a:r>
          </a:p>
        </p:txBody>
      </p:sp>
      <p:sp>
        <p:nvSpPr>
          <p:cNvPr id="45" name="TextBox 44"/>
          <p:cNvSpPr txBox="1"/>
          <p:nvPr/>
        </p:nvSpPr>
        <p:spPr>
          <a:xfrm>
            <a:off x="637646" y="1930677"/>
            <a:ext cx="4517056" cy="248979"/>
          </a:xfrm>
          <a:prstGeom prst="rect">
            <a:avLst/>
          </a:prstGeom>
          <a:noFill/>
          <a:ln w="12700">
            <a:solidFill>
              <a:schemeClr val="bg1"/>
            </a:solidFill>
          </a:ln>
        </p:spPr>
        <p:txBody>
          <a:bodyPr wrap="square" lIns="44313" rIns="44313" rtlCol="0">
            <a:spAutoFit/>
          </a:bodyPr>
          <a:lstStyle/>
          <a:p>
            <a:pPr algn="ctr"/>
            <a:r>
              <a:rPr lang="en-GB" sz="1018"/>
              <a:t>Utilise Point of Connection Report (See </a:t>
            </a:r>
            <a:r>
              <a:rPr lang="en-GB" sz="1018" b="1">
                <a:solidFill>
                  <a:srgbClr val="7030A0"/>
                </a:solidFill>
              </a:rPr>
              <a:t>Stage 1c</a:t>
            </a:r>
            <a:r>
              <a:rPr lang="en-GB" sz="1018"/>
              <a:t>) or a self-served POC</a:t>
            </a:r>
          </a:p>
        </p:txBody>
      </p:sp>
      <p:sp>
        <p:nvSpPr>
          <p:cNvPr id="47" name="TextBox 46"/>
          <p:cNvSpPr txBox="1"/>
          <p:nvPr/>
        </p:nvSpPr>
        <p:spPr>
          <a:xfrm>
            <a:off x="5589356" y="5038418"/>
            <a:ext cx="2279971" cy="254242"/>
          </a:xfrm>
          <a:prstGeom prst="rect">
            <a:avLst/>
          </a:prstGeom>
          <a:noFill/>
          <a:ln w="28575">
            <a:solidFill>
              <a:schemeClr val="accent6"/>
            </a:solidFill>
            <a:prstDash val="sysDash"/>
          </a:ln>
        </p:spPr>
        <p:txBody>
          <a:bodyPr wrap="square" lIns="44313" rIns="44313" rtlCol="0">
            <a:spAutoFit/>
          </a:bodyPr>
          <a:lstStyle>
            <a:defPPr>
              <a:defRPr lang="en-US"/>
            </a:defPPr>
            <a:lvl1pPr algn="ctr">
              <a:defRPr sz="1018"/>
            </a:lvl1pPr>
          </a:lstStyle>
          <a:p>
            <a:r>
              <a:rPr lang="en-GB"/>
              <a:t>Receive proposed design</a:t>
            </a:r>
          </a:p>
        </p:txBody>
      </p:sp>
      <p:sp>
        <p:nvSpPr>
          <p:cNvPr id="48" name="TextBox 47"/>
          <p:cNvSpPr txBox="1"/>
          <p:nvPr/>
        </p:nvSpPr>
        <p:spPr>
          <a:xfrm>
            <a:off x="4693995" y="3968444"/>
            <a:ext cx="662865" cy="718915"/>
          </a:xfrm>
          <a:prstGeom prst="rect">
            <a:avLst/>
          </a:prstGeom>
          <a:noFill/>
          <a:ln w="28575">
            <a:solidFill>
              <a:srgbClr val="00B050"/>
            </a:solidFill>
          </a:ln>
        </p:spPr>
        <p:txBody>
          <a:bodyPr wrap="square" lIns="44313" rIns="44313" rtlCol="0">
            <a:spAutoFit/>
          </a:bodyPr>
          <a:lstStyle/>
          <a:p>
            <a:pPr algn="ctr"/>
            <a:r>
              <a:rPr lang="en-GB" sz="1018"/>
              <a:t>Liaise with Fire and Rescue Service</a:t>
            </a:r>
          </a:p>
        </p:txBody>
      </p:sp>
      <p:cxnSp>
        <p:nvCxnSpPr>
          <p:cNvPr id="74" name="Straight Arrow Connector 73"/>
          <p:cNvCxnSpPr/>
          <p:nvPr/>
        </p:nvCxnSpPr>
        <p:spPr>
          <a:xfrm>
            <a:off x="6625544" y="7088024"/>
            <a:ext cx="1616" cy="35786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2977654" y="4408221"/>
            <a:ext cx="552416" cy="248979"/>
          </a:xfrm>
          <a:prstGeom prst="rect">
            <a:avLst/>
          </a:prstGeom>
          <a:noFill/>
        </p:spPr>
        <p:txBody>
          <a:bodyPr wrap="square" rtlCol="0">
            <a:spAutoFit/>
          </a:bodyPr>
          <a:lstStyle/>
          <a:p>
            <a:pPr algn="ctr"/>
            <a:r>
              <a:rPr lang="en-GB" sz="1018"/>
              <a:t>Yes</a:t>
            </a:r>
          </a:p>
        </p:txBody>
      </p:sp>
      <p:cxnSp>
        <p:nvCxnSpPr>
          <p:cNvPr id="86" name="Straight Connector 85"/>
          <p:cNvCxnSpPr/>
          <p:nvPr/>
        </p:nvCxnSpPr>
        <p:spPr>
          <a:xfrm>
            <a:off x="6632311" y="8210609"/>
            <a:ext cx="0" cy="283457"/>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a:cxnSpLocks/>
          </p:cNvCxnSpPr>
          <p:nvPr/>
        </p:nvCxnSpPr>
        <p:spPr>
          <a:xfrm>
            <a:off x="4972678" y="3676126"/>
            <a:ext cx="0" cy="28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2" name="TextBox 91"/>
          <p:cNvSpPr txBox="1"/>
          <p:nvPr/>
        </p:nvSpPr>
        <p:spPr>
          <a:xfrm>
            <a:off x="5706288" y="7589630"/>
            <a:ext cx="552416" cy="248979"/>
          </a:xfrm>
          <a:prstGeom prst="rect">
            <a:avLst/>
          </a:prstGeom>
          <a:noFill/>
        </p:spPr>
        <p:txBody>
          <a:bodyPr wrap="square" rtlCol="0">
            <a:spAutoFit/>
          </a:bodyPr>
          <a:lstStyle/>
          <a:p>
            <a:pPr algn="ctr"/>
            <a:r>
              <a:rPr lang="en-GB" sz="1018"/>
              <a:t>No</a:t>
            </a:r>
          </a:p>
        </p:txBody>
      </p:sp>
      <p:sp>
        <p:nvSpPr>
          <p:cNvPr id="97" name="Flowchart: Decision 96"/>
          <p:cNvSpPr/>
          <p:nvPr/>
        </p:nvSpPr>
        <p:spPr>
          <a:xfrm>
            <a:off x="3255988" y="3856876"/>
            <a:ext cx="1347861" cy="936000"/>
          </a:xfrm>
          <a:prstGeom prst="flowChartDecision">
            <a:avLst/>
          </a:prstGeom>
          <a:noFill/>
          <a:ln w="28575">
            <a:solidFill>
              <a:srgbClr val="00B050"/>
            </a:solidFill>
            <a:prstDash val="solid"/>
          </a:ln>
        </p:spPr>
        <p:txBody>
          <a:bodyPr wrap="square" lIns="44313" rIns="44313" rtlCol="0">
            <a:spAutoFit/>
          </a:bodyPr>
          <a:lstStyle/>
          <a:p>
            <a:pPr algn="ctr"/>
            <a:endParaRPr lang="en-GB" sz="1018">
              <a:solidFill>
                <a:schemeClr val="tx1"/>
              </a:solidFill>
            </a:endParaRPr>
          </a:p>
        </p:txBody>
      </p:sp>
      <p:sp>
        <p:nvSpPr>
          <p:cNvPr id="98" name="TextBox 97"/>
          <p:cNvSpPr txBox="1"/>
          <p:nvPr/>
        </p:nvSpPr>
        <p:spPr>
          <a:xfrm>
            <a:off x="3407185" y="3999349"/>
            <a:ext cx="1047082" cy="656590"/>
          </a:xfrm>
          <a:prstGeom prst="rect">
            <a:avLst/>
          </a:prstGeom>
          <a:noFill/>
          <a:ln>
            <a:noFill/>
            <a:prstDash val="sysDash"/>
          </a:ln>
        </p:spPr>
        <p:txBody>
          <a:bodyPr wrap="none" rtlCol="0">
            <a:spAutoFit/>
          </a:bodyPr>
          <a:lstStyle/>
          <a:p>
            <a:pPr algn="ctr">
              <a:lnSpc>
                <a:spcPts val="1066"/>
              </a:lnSpc>
            </a:pPr>
            <a:r>
              <a:rPr lang="en-GB" sz="1018"/>
              <a:t>Design in </a:t>
            </a:r>
            <a:br>
              <a:rPr lang="en-GB" sz="1018"/>
            </a:br>
            <a:r>
              <a:rPr lang="en-GB" sz="1018"/>
              <a:t>scope for an SLP</a:t>
            </a:r>
            <a:br>
              <a:rPr lang="en-GB" sz="1018"/>
            </a:br>
            <a:r>
              <a:rPr lang="en-GB" sz="1018"/>
              <a:t>to</a:t>
            </a:r>
            <a:br>
              <a:rPr lang="en-GB" sz="1018"/>
            </a:br>
            <a:r>
              <a:rPr lang="en-GB" sz="1018"/>
              <a:t>‘self-certify’</a:t>
            </a:r>
          </a:p>
        </p:txBody>
      </p:sp>
      <p:sp>
        <p:nvSpPr>
          <p:cNvPr id="103" name="TextBox 102"/>
          <p:cNvSpPr txBox="1"/>
          <p:nvPr/>
        </p:nvSpPr>
        <p:spPr>
          <a:xfrm>
            <a:off x="637646" y="2446765"/>
            <a:ext cx="4518550" cy="405624"/>
          </a:xfrm>
          <a:prstGeom prst="rect">
            <a:avLst/>
          </a:prstGeom>
          <a:noFill/>
          <a:ln w="28575">
            <a:solidFill>
              <a:srgbClr val="00B050"/>
            </a:solidFill>
          </a:ln>
        </p:spPr>
        <p:txBody>
          <a:bodyPr wrap="square" lIns="44313" rIns="44313" rtlCol="0" anchor="t">
            <a:spAutoFit/>
          </a:bodyPr>
          <a:lstStyle/>
          <a:p>
            <a:pPr algn="just"/>
            <a:r>
              <a:rPr lang="en-GB" sz="1000"/>
              <a:t>Commission design of Contestable Work and Services (if not already determined as part of POC/pre-development process).</a:t>
            </a:r>
          </a:p>
        </p:txBody>
      </p:sp>
      <p:cxnSp>
        <p:nvCxnSpPr>
          <p:cNvPr id="104" name="Straight Arrow Connector 103"/>
          <p:cNvCxnSpPr>
            <a:cxnSpLocks/>
          </p:cNvCxnSpPr>
          <p:nvPr/>
        </p:nvCxnSpPr>
        <p:spPr>
          <a:xfrm>
            <a:off x="3932568" y="2864977"/>
            <a:ext cx="1616" cy="252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8" name="TextBox 107"/>
          <p:cNvSpPr txBox="1"/>
          <p:nvPr/>
        </p:nvSpPr>
        <p:spPr>
          <a:xfrm>
            <a:off x="5589357" y="6507665"/>
            <a:ext cx="2053808" cy="562270"/>
          </a:xfrm>
          <a:prstGeom prst="rect">
            <a:avLst/>
          </a:prstGeom>
          <a:noFill/>
          <a:ln w="28575">
            <a:solidFill>
              <a:schemeClr val="accent6"/>
            </a:solidFill>
            <a:prstDash val="sysDash"/>
          </a:ln>
        </p:spPr>
        <p:txBody>
          <a:bodyPr wrap="square" lIns="44313" rIns="44313" rtlCol="0">
            <a:spAutoFit/>
          </a:bodyPr>
          <a:lstStyle>
            <a:defPPr>
              <a:defRPr lang="en-US"/>
            </a:defPPr>
            <a:lvl1pPr algn="ctr">
              <a:defRPr sz="1018"/>
            </a:lvl1pPr>
          </a:lstStyle>
          <a:p>
            <a:pPr algn="just"/>
            <a:r>
              <a:rPr lang="en-GB"/>
              <a:t>Acknowledge application, and provide Water Company reference. Check design and consult internally</a:t>
            </a:r>
          </a:p>
        </p:txBody>
      </p:sp>
      <p:cxnSp>
        <p:nvCxnSpPr>
          <p:cNvPr id="109" name="Straight Arrow Connector 108"/>
          <p:cNvCxnSpPr/>
          <p:nvPr/>
        </p:nvCxnSpPr>
        <p:spPr>
          <a:xfrm>
            <a:off x="6600969" y="5293683"/>
            <a:ext cx="1616"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a:cxnSpLocks/>
            <a:stCxn id="25" idx="3"/>
          </p:cNvCxnSpPr>
          <p:nvPr/>
        </p:nvCxnSpPr>
        <p:spPr>
          <a:xfrm flipV="1">
            <a:off x="5170926" y="7834308"/>
            <a:ext cx="755999" cy="162"/>
          </a:xfrm>
          <a:prstGeom prst="line">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6" name="TextBox 115"/>
          <p:cNvSpPr txBox="1"/>
          <p:nvPr/>
        </p:nvSpPr>
        <p:spPr>
          <a:xfrm>
            <a:off x="5589357" y="8494066"/>
            <a:ext cx="4161910" cy="562270"/>
          </a:xfrm>
          <a:prstGeom prst="rect">
            <a:avLst/>
          </a:prstGeom>
          <a:noFill/>
          <a:ln w="28575">
            <a:solidFill>
              <a:srgbClr val="FF0000"/>
            </a:solidFill>
          </a:ln>
        </p:spPr>
        <p:txBody>
          <a:bodyPr wrap="square" rtlCol="0" anchor="t">
            <a:spAutoFit/>
          </a:bodyPr>
          <a:lstStyle/>
          <a:p>
            <a:pPr algn="just"/>
            <a:r>
              <a:rPr lang="en-GB" sz="1000"/>
              <a:t>Provide design or design acceptance.  Refer Customers to published Charging Arrangements or provide a convertible quotation/revised quotation.   Ensure phasing, and Contestable / Non-contestable split is defined.</a:t>
            </a:r>
          </a:p>
        </p:txBody>
      </p:sp>
      <p:cxnSp>
        <p:nvCxnSpPr>
          <p:cNvPr id="73" name="Straight Connector 72"/>
          <p:cNvCxnSpPr>
            <a:cxnSpLocks/>
          </p:cNvCxnSpPr>
          <p:nvPr/>
        </p:nvCxnSpPr>
        <p:spPr>
          <a:xfrm flipV="1">
            <a:off x="3043648" y="7276098"/>
            <a:ext cx="1162857" cy="0"/>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a:cxnSpLocks/>
          </p:cNvCxnSpPr>
          <p:nvPr/>
        </p:nvCxnSpPr>
        <p:spPr>
          <a:xfrm flipH="1" flipV="1">
            <a:off x="3052472" y="4325449"/>
            <a:ext cx="203516" cy="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cxnSpLocks/>
          </p:cNvCxnSpPr>
          <p:nvPr/>
        </p:nvCxnSpPr>
        <p:spPr>
          <a:xfrm flipH="1">
            <a:off x="5182712" y="5865768"/>
            <a:ext cx="75600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cxnSpLocks/>
            <a:stCxn id="46" idx="2"/>
          </p:cNvCxnSpPr>
          <p:nvPr/>
        </p:nvCxnSpPr>
        <p:spPr>
          <a:xfrm>
            <a:off x="6600969" y="6203405"/>
            <a:ext cx="1616" cy="30426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5564428" y="5645698"/>
            <a:ext cx="552416" cy="248979"/>
          </a:xfrm>
          <a:prstGeom prst="rect">
            <a:avLst/>
          </a:prstGeom>
          <a:noFill/>
        </p:spPr>
        <p:txBody>
          <a:bodyPr wrap="square" rtlCol="0">
            <a:spAutoFit/>
          </a:bodyPr>
          <a:lstStyle/>
          <a:p>
            <a:pPr algn="ctr"/>
            <a:r>
              <a:rPr lang="en-GB" sz="1018"/>
              <a:t>No</a:t>
            </a:r>
          </a:p>
        </p:txBody>
      </p:sp>
      <p:sp>
        <p:nvSpPr>
          <p:cNvPr id="59" name="TextBox 58"/>
          <p:cNvSpPr txBox="1"/>
          <p:nvPr/>
        </p:nvSpPr>
        <p:spPr>
          <a:xfrm>
            <a:off x="6142137" y="6170270"/>
            <a:ext cx="552416" cy="248979"/>
          </a:xfrm>
          <a:prstGeom prst="rect">
            <a:avLst/>
          </a:prstGeom>
          <a:noFill/>
        </p:spPr>
        <p:txBody>
          <a:bodyPr wrap="square" rtlCol="0">
            <a:spAutoFit/>
          </a:bodyPr>
          <a:lstStyle/>
          <a:p>
            <a:pPr algn="ctr"/>
            <a:r>
              <a:rPr lang="en-GB" sz="1018"/>
              <a:t>Yes</a:t>
            </a:r>
          </a:p>
        </p:txBody>
      </p:sp>
      <p:sp>
        <p:nvSpPr>
          <p:cNvPr id="60" name="TextBox 59"/>
          <p:cNvSpPr txBox="1"/>
          <p:nvPr/>
        </p:nvSpPr>
        <p:spPr>
          <a:xfrm>
            <a:off x="3934184" y="5720173"/>
            <a:ext cx="1229766" cy="405624"/>
          </a:xfrm>
          <a:prstGeom prst="rect">
            <a:avLst/>
          </a:prstGeom>
          <a:noFill/>
          <a:ln w="28575">
            <a:solidFill>
              <a:srgbClr val="00B050"/>
            </a:solidFill>
          </a:ln>
        </p:spPr>
        <p:txBody>
          <a:bodyPr wrap="square" lIns="44313" rIns="44313" rtlCol="0">
            <a:spAutoFit/>
          </a:bodyPr>
          <a:lstStyle/>
          <a:p>
            <a:pPr algn="ctr"/>
            <a:r>
              <a:rPr lang="en-GB" sz="1018"/>
              <a:t>Submit missing information</a:t>
            </a:r>
          </a:p>
        </p:txBody>
      </p:sp>
      <p:cxnSp>
        <p:nvCxnSpPr>
          <p:cNvPr id="61" name="Straight Connector 60"/>
          <p:cNvCxnSpPr/>
          <p:nvPr/>
        </p:nvCxnSpPr>
        <p:spPr>
          <a:xfrm>
            <a:off x="5286469" y="5161074"/>
            <a:ext cx="0" cy="360000"/>
          </a:xfrm>
          <a:prstGeom prst="line">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a:cxnSpLocks/>
          </p:cNvCxnSpPr>
          <p:nvPr/>
        </p:nvCxnSpPr>
        <p:spPr>
          <a:xfrm>
            <a:off x="4425221" y="5524813"/>
            <a:ext cx="0" cy="1953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V="1">
            <a:off x="4425318" y="5526219"/>
            <a:ext cx="864000" cy="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1" name="Rectangle: Rounded Corners 80">
            <a:extLst>
              <a:ext uri="{FF2B5EF4-FFF2-40B4-BE49-F238E27FC236}">
                <a16:creationId xmlns:a16="http://schemas.microsoft.com/office/drawing/2014/main" id="{EFE42345-FED2-42A8-A34D-AB229A401F89}"/>
              </a:ext>
            </a:extLst>
          </p:cNvPr>
          <p:cNvSpPr/>
          <p:nvPr/>
        </p:nvSpPr>
        <p:spPr>
          <a:xfrm>
            <a:off x="468085" y="416924"/>
            <a:ext cx="11880000" cy="8856000"/>
          </a:xfrm>
          <a:prstGeom prst="roundRect">
            <a:avLst>
              <a:gd name="adj" fmla="val 252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TextBox 81">
            <a:extLst>
              <a:ext uri="{FF2B5EF4-FFF2-40B4-BE49-F238E27FC236}">
                <a16:creationId xmlns:a16="http://schemas.microsoft.com/office/drawing/2014/main" id="{3630EB5B-3912-46A7-B5A9-F5E519BBD7E1}"/>
              </a:ext>
            </a:extLst>
          </p:cNvPr>
          <p:cNvSpPr txBox="1"/>
          <p:nvPr/>
        </p:nvSpPr>
        <p:spPr>
          <a:xfrm>
            <a:off x="632812" y="456803"/>
            <a:ext cx="3114827" cy="400110"/>
          </a:xfrm>
          <a:prstGeom prst="rect">
            <a:avLst/>
          </a:prstGeom>
          <a:noFill/>
        </p:spPr>
        <p:txBody>
          <a:bodyPr wrap="none" rtlCol="0">
            <a:spAutoFit/>
          </a:bodyPr>
          <a:lstStyle/>
          <a:p>
            <a:r>
              <a:rPr lang="en-GB" sz="2000" b="1">
                <a:solidFill>
                  <a:srgbClr val="7030A0"/>
                </a:solidFill>
              </a:rPr>
              <a:t>Stage 2:  Design New Mains</a:t>
            </a:r>
          </a:p>
        </p:txBody>
      </p:sp>
      <p:sp>
        <p:nvSpPr>
          <p:cNvPr id="95" name="TextBox 94">
            <a:extLst>
              <a:ext uri="{FF2B5EF4-FFF2-40B4-BE49-F238E27FC236}">
                <a16:creationId xmlns:a16="http://schemas.microsoft.com/office/drawing/2014/main" id="{3979A8B4-27B3-476F-8DA7-E381C70FE4A2}"/>
              </a:ext>
            </a:extLst>
          </p:cNvPr>
          <p:cNvSpPr txBox="1"/>
          <p:nvPr/>
        </p:nvSpPr>
        <p:spPr>
          <a:xfrm>
            <a:off x="3242086" y="3113856"/>
            <a:ext cx="1912616" cy="562270"/>
          </a:xfrm>
          <a:prstGeom prst="rect">
            <a:avLst/>
          </a:prstGeom>
          <a:noFill/>
          <a:ln w="28575">
            <a:solidFill>
              <a:srgbClr val="00B050"/>
            </a:solidFill>
          </a:ln>
        </p:spPr>
        <p:txBody>
          <a:bodyPr wrap="square" lIns="44313" rIns="44313" rtlCol="0" anchor="t">
            <a:spAutoFit/>
          </a:bodyPr>
          <a:lstStyle/>
          <a:p>
            <a:pPr algn="ctr"/>
            <a:r>
              <a:rPr lang="en-GB" sz="1000"/>
              <a:t>Carry out accredited design work and request design acceptance (see note 2.1).</a:t>
            </a:r>
          </a:p>
        </p:txBody>
      </p:sp>
      <p:sp>
        <p:nvSpPr>
          <p:cNvPr id="96" name="TextBox 95">
            <a:extLst>
              <a:ext uri="{FF2B5EF4-FFF2-40B4-BE49-F238E27FC236}">
                <a16:creationId xmlns:a16="http://schemas.microsoft.com/office/drawing/2014/main" id="{C1234E0F-A057-4810-84E8-EAF88B540C3A}"/>
              </a:ext>
            </a:extLst>
          </p:cNvPr>
          <p:cNvSpPr txBox="1"/>
          <p:nvPr/>
        </p:nvSpPr>
        <p:spPr>
          <a:xfrm>
            <a:off x="5518237" y="3069337"/>
            <a:ext cx="2870031" cy="405624"/>
          </a:xfrm>
          <a:prstGeom prst="rect">
            <a:avLst/>
          </a:prstGeom>
          <a:noFill/>
          <a:ln w="28575">
            <a:solidFill>
              <a:schemeClr val="accent6"/>
            </a:solidFill>
            <a:prstDash val="sysDash"/>
          </a:ln>
        </p:spPr>
        <p:txBody>
          <a:bodyPr wrap="square" lIns="44313" rIns="44313" rtlCol="0">
            <a:spAutoFit/>
          </a:bodyPr>
          <a:lstStyle>
            <a:defPPr>
              <a:defRPr lang="en-US"/>
            </a:defPPr>
            <a:lvl1pPr algn="ctr">
              <a:defRPr sz="1018"/>
            </a:lvl1pPr>
          </a:lstStyle>
          <a:p>
            <a:pPr algn="just"/>
            <a:r>
              <a:rPr lang="en-GB"/>
              <a:t>Acknowledge complete request and carry out design work (if service is offered). Consult internally</a:t>
            </a:r>
          </a:p>
        </p:txBody>
      </p:sp>
      <p:cxnSp>
        <p:nvCxnSpPr>
          <p:cNvPr id="99" name="Straight Arrow Connector 98">
            <a:extLst>
              <a:ext uri="{FF2B5EF4-FFF2-40B4-BE49-F238E27FC236}">
                <a16:creationId xmlns:a16="http://schemas.microsoft.com/office/drawing/2014/main" id="{D4AE11F9-E6E3-4B3E-8E01-9E5714382C3B}"/>
              </a:ext>
            </a:extLst>
          </p:cNvPr>
          <p:cNvCxnSpPr/>
          <p:nvPr/>
        </p:nvCxnSpPr>
        <p:spPr>
          <a:xfrm>
            <a:off x="6602758" y="2709203"/>
            <a:ext cx="1616" cy="31624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D1148D2B-BB6B-4C3A-9C59-9C9072CFA828}"/>
              </a:ext>
            </a:extLst>
          </p:cNvPr>
          <p:cNvCxnSpPr/>
          <p:nvPr/>
        </p:nvCxnSpPr>
        <p:spPr>
          <a:xfrm flipV="1">
            <a:off x="5163981" y="8847843"/>
            <a:ext cx="425567" cy="146"/>
          </a:xfrm>
          <a:prstGeom prst="line">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BA99A289-74B7-4C42-9601-73022DD5B8FD}"/>
              </a:ext>
            </a:extLst>
          </p:cNvPr>
          <p:cNvCxnSpPr>
            <a:cxnSpLocks/>
          </p:cNvCxnSpPr>
          <p:nvPr/>
        </p:nvCxnSpPr>
        <p:spPr>
          <a:xfrm>
            <a:off x="3932568" y="4791456"/>
            <a:ext cx="0" cy="144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D48BF6A2-9EC0-44F4-AF70-7D8FBB89D60C}"/>
              </a:ext>
            </a:extLst>
          </p:cNvPr>
          <p:cNvSpPr txBox="1"/>
          <p:nvPr/>
        </p:nvSpPr>
        <p:spPr>
          <a:xfrm>
            <a:off x="637646" y="3097223"/>
            <a:ext cx="2124518" cy="718915"/>
          </a:xfrm>
          <a:prstGeom prst="rect">
            <a:avLst/>
          </a:prstGeom>
          <a:noFill/>
          <a:ln w="28575">
            <a:solidFill>
              <a:srgbClr val="00B050"/>
            </a:solidFill>
          </a:ln>
        </p:spPr>
        <p:txBody>
          <a:bodyPr wrap="square" lIns="44313" rIns="44313" rtlCol="0">
            <a:spAutoFit/>
          </a:bodyPr>
          <a:lstStyle/>
          <a:p>
            <a:pPr algn="just"/>
            <a:r>
              <a:rPr lang="en-GB" sz="1018"/>
              <a:t>Coordinate design with other utilities and development layout. Commission and share necessary surveys and site investigations.</a:t>
            </a:r>
          </a:p>
        </p:txBody>
      </p:sp>
      <p:cxnSp>
        <p:nvCxnSpPr>
          <p:cNvPr id="78" name="Straight Arrow Connector 77">
            <a:extLst>
              <a:ext uri="{FF2B5EF4-FFF2-40B4-BE49-F238E27FC236}">
                <a16:creationId xmlns:a16="http://schemas.microsoft.com/office/drawing/2014/main" id="{DE17B46D-EA52-4796-BE7F-C923A151B73A}"/>
              </a:ext>
            </a:extLst>
          </p:cNvPr>
          <p:cNvCxnSpPr>
            <a:cxnSpLocks/>
          </p:cNvCxnSpPr>
          <p:nvPr/>
        </p:nvCxnSpPr>
        <p:spPr>
          <a:xfrm>
            <a:off x="2026130" y="2853823"/>
            <a:ext cx="1616" cy="252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5" name="TextBox 114">
            <a:extLst>
              <a:ext uri="{FF2B5EF4-FFF2-40B4-BE49-F238E27FC236}">
                <a16:creationId xmlns:a16="http://schemas.microsoft.com/office/drawing/2014/main" id="{FEAC8D9A-53C6-42EF-A52D-94C28C115476}"/>
              </a:ext>
            </a:extLst>
          </p:cNvPr>
          <p:cNvSpPr txBox="1"/>
          <p:nvPr/>
        </p:nvSpPr>
        <p:spPr>
          <a:xfrm>
            <a:off x="1063335" y="1462021"/>
            <a:ext cx="10751625" cy="430887"/>
          </a:xfrm>
          <a:prstGeom prst="rect">
            <a:avLst/>
          </a:prstGeom>
          <a:noFill/>
          <a:ln w="12700">
            <a:noFill/>
          </a:ln>
        </p:spPr>
        <p:txBody>
          <a:bodyPr wrap="square" rtlCol="0" anchor="t">
            <a:spAutoFit/>
          </a:bodyPr>
          <a:lstStyle/>
          <a:p>
            <a:pPr algn="just"/>
            <a:r>
              <a:rPr lang="en-GB" sz="1100" b="1"/>
              <a:t>The stages explained: (1) develops the detailed onsite mains design in line with the Developer’s agreed site layout; (2) refines the design of the spur mains(s); (3) confirms the Non-contestable Work and Services; (4) confirms any requirements for upsizing Self-Laid Mains for future capacity</a:t>
            </a:r>
          </a:p>
        </p:txBody>
      </p:sp>
      <p:sp>
        <p:nvSpPr>
          <p:cNvPr id="105" name="TextBox 104">
            <a:extLst>
              <a:ext uri="{FF2B5EF4-FFF2-40B4-BE49-F238E27FC236}">
                <a16:creationId xmlns:a16="http://schemas.microsoft.com/office/drawing/2014/main" id="{020ED967-D5BF-40B0-B618-FDE68811DA06}"/>
              </a:ext>
            </a:extLst>
          </p:cNvPr>
          <p:cNvSpPr txBox="1"/>
          <p:nvPr/>
        </p:nvSpPr>
        <p:spPr>
          <a:xfrm>
            <a:off x="5589357" y="943467"/>
            <a:ext cx="1698672" cy="510011"/>
          </a:xfrm>
          <a:prstGeom prst="rect">
            <a:avLst/>
          </a:prstGeom>
          <a:noFill/>
          <a:ln w="25400">
            <a:solidFill>
              <a:schemeClr val="tx1"/>
            </a:solidFill>
          </a:ln>
        </p:spPr>
        <p:txBody>
          <a:bodyPr wrap="square" rtlCol="0">
            <a:spAutoFit/>
          </a:bodyPr>
          <a:lstStyle/>
          <a:p>
            <a:pPr algn="ctr"/>
            <a:r>
              <a:rPr lang="en-GB" sz="1357"/>
              <a:t>Water Company</a:t>
            </a:r>
          </a:p>
          <a:p>
            <a:pPr algn="ctr"/>
            <a:r>
              <a:rPr lang="en-GB" sz="1357"/>
              <a:t>(NAV or Regional)</a:t>
            </a:r>
          </a:p>
        </p:txBody>
      </p:sp>
      <p:sp>
        <p:nvSpPr>
          <p:cNvPr id="113" name="TextBox 112">
            <a:extLst>
              <a:ext uri="{FF2B5EF4-FFF2-40B4-BE49-F238E27FC236}">
                <a16:creationId xmlns:a16="http://schemas.microsoft.com/office/drawing/2014/main" id="{7A1305F1-6B63-498D-851A-3EBC208B07C2}"/>
              </a:ext>
            </a:extLst>
          </p:cNvPr>
          <p:cNvSpPr txBox="1"/>
          <p:nvPr/>
        </p:nvSpPr>
        <p:spPr>
          <a:xfrm>
            <a:off x="8161267" y="943465"/>
            <a:ext cx="2690763" cy="310239"/>
          </a:xfrm>
          <a:prstGeom prst="rect">
            <a:avLst/>
          </a:prstGeom>
          <a:noFill/>
          <a:ln w="25400">
            <a:solidFill>
              <a:schemeClr val="tx1"/>
            </a:solidFill>
          </a:ln>
        </p:spPr>
        <p:txBody>
          <a:bodyPr wrap="square" rtlCol="0">
            <a:spAutoFit/>
          </a:bodyPr>
          <a:lstStyle/>
          <a:p>
            <a:pPr algn="ctr"/>
            <a:r>
              <a:rPr lang="en-GB" sz="1357"/>
              <a:t>Comments &amp; Service Standard</a:t>
            </a:r>
          </a:p>
        </p:txBody>
      </p:sp>
      <p:sp>
        <p:nvSpPr>
          <p:cNvPr id="117" name="TextBox 116">
            <a:extLst>
              <a:ext uri="{FF2B5EF4-FFF2-40B4-BE49-F238E27FC236}">
                <a16:creationId xmlns:a16="http://schemas.microsoft.com/office/drawing/2014/main" id="{5EFE6D36-0010-4BDB-B9FF-2F6C7A849F38}"/>
              </a:ext>
            </a:extLst>
          </p:cNvPr>
          <p:cNvSpPr txBox="1"/>
          <p:nvPr/>
        </p:nvSpPr>
        <p:spPr>
          <a:xfrm>
            <a:off x="637645" y="952531"/>
            <a:ext cx="1820615" cy="301173"/>
          </a:xfrm>
          <a:prstGeom prst="rect">
            <a:avLst/>
          </a:prstGeom>
          <a:noFill/>
          <a:ln w="25400">
            <a:solidFill>
              <a:schemeClr val="tx1"/>
            </a:solidFill>
          </a:ln>
        </p:spPr>
        <p:txBody>
          <a:bodyPr wrap="square" rtlCol="0">
            <a:spAutoFit/>
          </a:bodyPr>
          <a:lstStyle/>
          <a:p>
            <a:pPr algn="ctr"/>
            <a:r>
              <a:rPr lang="en-GB" sz="1357"/>
              <a:t>Unaccredited Activity</a:t>
            </a:r>
          </a:p>
        </p:txBody>
      </p:sp>
      <p:sp>
        <p:nvSpPr>
          <p:cNvPr id="118" name="TextBox 117">
            <a:extLst>
              <a:ext uri="{FF2B5EF4-FFF2-40B4-BE49-F238E27FC236}">
                <a16:creationId xmlns:a16="http://schemas.microsoft.com/office/drawing/2014/main" id="{56991FE5-3864-4701-A2FC-79AC32E171D9}"/>
              </a:ext>
            </a:extLst>
          </p:cNvPr>
          <p:cNvSpPr txBox="1"/>
          <p:nvPr/>
        </p:nvSpPr>
        <p:spPr>
          <a:xfrm>
            <a:off x="3242085" y="938471"/>
            <a:ext cx="1922593" cy="510011"/>
          </a:xfrm>
          <a:prstGeom prst="rect">
            <a:avLst/>
          </a:prstGeom>
          <a:noFill/>
          <a:ln w="25400">
            <a:solidFill>
              <a:schemeClr val="tx1"/>
            </a:solidFill>
          </a:ln>
        </p:spPr>
        <p:txBody>
          <a:bodyPr wrap="square" rtlCol="0">
            <a:spAutoFit/>
          </a:bodyPr>
          <a:lstStyle/>
          <a:p>
            <a:pPr algn="ctr"/>
            <a:r>
              <a:rPr lang="en-GB" sz="1357"/>
              <a:t>Accredited Activity</a:t>
            </a:r>
          </a:p>
          <a:p>
            <a:pPr algn="ctr"/>
            <a:r>
              <a:rPr lang="en-GB" sz="1357"/>
              <a:t>(SLP)</a:t>
            </a:r>
          </a:p>
        </p:txBody>
      </p:sp>
      <p:cxnSp>
        <p:nvCxnSpPr>
          <p:cNvPr id="126" name="Straight Arrow Connector 125">
            <a:extLst>
              <a:ext uri="{FF2B5EF4-FFF2-40B4-BE49-F238E27FC236}">
                <a16:creationId xmlns:a16="http://schemas.microsoft.com/office/drawing/2014/main" id="{75C1F9A1-CBA9-4DDB-BF1C-201AE341017F}"/>
              </a:ext>
            </a:extLst>
          </p:cNvPr>
          <p:cNvCxnSpPr>
            <a:cxnSpLocks/>
          </p:cNvCxnSpPr>
          <p:nvPr/>
        </p:nvCxnSpPr>
        <p:spPr>
          <a:xfrm flipH="1" flipV="1">
            <a:off x="7805046" y="6512534"/>
            <a:ext cx="0" cy="1224000"/>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127" name="Straight Arrow Connector 126">
            <a:extLst>
              <a:ext uri="{FF2B5EF4-FFF2-40B4-BE49-F238E27FC236}">
                <a16:creationId xmlns:a16="http://schemas.microsoft.com/office/drawing/2014/main" id="{D14246CE-B18E-4EEF-83B0-1479D3A9D0AE}"/>
              </a:ext>
            </a:extLst>
          </p:cNvPr>
          <p:cNvCxnSpPr>
            <a:cxnSpLocks/>
          </p:cNvCxnSpPr>
          <p:nvPr/>
        </p:nvCxnSpPr>
        <p:spPr>
          <a:xfrm flipH="1">
            <a:off x="7805046" y="6926944"/>
            <a:ext cx="2" cy="1548471"/>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1EE6A22D-F6AD-486F-9C1D-32FFEE7AE7BD}"/>
              </a:ext>
            </a:extLst>
          </p:cNvPr>
          <p:cNvCxnSpPr/>
          <p:nvPr/>
        </p:nvCxnSpPr>
        <p:spPr>
          <a:xfrm flipH="1">
            <a:off x="8008359" y="3474961"/>
            <a:ext cx="30172" cy="4999212"/>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E3539086-B9A3-41AF-B4B2-5E9E5E23587E}"/>
              </a:ext>
            </a:extLst>
          </p:cNvPr>
          <p:cNvCxnSpPr>
            <a:cxnSpLocks/>
          </p:cNvCxnSpPr>
          <p:nvPr/>
        </p:nvCxnSpPr>
        <p:spPr>
          <a:xfrm flipV="1">
            <a:off x="5488897" y="2109308"/>
            <a:ext cx="773412" cy="0"/>
          </a:xfrm>
          <a:prstGeom prst="line">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a:extLst>
              <a:ext uri="{FF2B5EF4-FFF2-40B4-BE49-F238E27FC236}">
                <a16:creationId xmlns:a16="http://schemas.microsoft.com/office/drawing/2014/main" id="{67381328-5F2F-4842-96EB-AFA48E35A916}"/>
              </a:ext>
            </a:extLst>
          </p:cNvPr>
          <p:cNvCxnSpPr>
            <a:cxnSpLocks/>
          </p:cNvCxnSpPr>
          <p:nvPr/>
        </p:nvCxnSpPr>
        <p:spPr>
          <a:xfrm flipH="1" flipV="1">
            <a:off x="8286410" y="3510401"/>
            <a:ext cx="9265" cy="2167344"/>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94" name="Straight Arrow Connector 93">
            <a:extLst>
              <a:ext uri="{FF2B5EF4-FFF2-40B4-BE49-F238E27FC236}">
                <a16:creationId xmlns:a16="http://schemas.microsoft.com/office/drawing/2014/main" id="{EF945D15-7AF0-4EBF-8F66-C3B8B23F0A63}"/>
              </a:ext>
            </a:extLst>
          </p:cNvPr>
          <p:cNvCxnSpPr>
            <a:cxnSpLocks/>
          </p:cNvCxnSpPr>
          <p:nvPr/>
        </p:nvCxnSpPr>
        <p:spPr>
          <a:xfrm flipH="1">
            <a:off x="8290785" y="5659574"/>
            <a:ext cx="2" cy="2808000"/>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111" name="TextBox 110">
            <a:extLst>
              <a:ext uri="{FF2B5EF4-FFF2-40B4-BE49-F238E27FC236}">
                <a16:creationId xmlns:a16="http://schemas.microsoft.com/office/drawing/2014/main" id="{502F1199-D436-424F-95E9-FD0AD922FE6E}"/>
              </a:ext>
            </a:extLst>
          </p:cNvPr>
          <p:cNvSpPr txBox="1"/>
          <p:nvPr/>
        </p:nvSpPr>
        <p:spPr>
          <a:xfrm rot="16200000">
            <a:off x="7908700" y="4932479"/>
            <a:ext cx="1103029" cy="276999"/>
          </a:xfrm>
          <a:prstGeom prst="rect">
            <a:avLst/>
          </a:prstGeom>
          <a:solidFill>
            <a:schemeClr val="bg1"/>
          </a:solidFill>
          <a:ln w="12700">
            <a:noFill/>
          </a:ln>
        </p:spPr>
        <p:txBody>
          <a:bodyPr wrap="square" lIns="44313" rIns="44313" rtlCol="0">
            <a:spAutoFit/>
          </a:bodyPr>
          <a:lstStyle/>
          <a:p>
            <a:r>
              <a:rPr lang="en-GB" sz="1200" b="1"/>
              <a:t>SLPM -S2/2a</a:t>
            </a:r>
            <a:endParaRPr lang="en-GB" sz="1200"/>
          </a:p>
        </p:txBody>
      </p:sp>
      <p:sp>
        <p:nvSpPr>
          <p:cNvPr id="114" name="Flowchart: Decision 113">
            <a:extLst>
              <a:ext uri="{FF2B5EF4-FFF2-40B4-BE49-F238E27FC236}">
                <a16:creationId xmlns:a16="http://schemas.microsoft.com/office/drawing/2014/main" id="{843EADDA-2F6F-432E-8768-18B2AD25877B}"/>
              </a:ext>
            </a:extLst>
          </p:cNvPr>
          <p:cNvSpPr/>
          <p:nvPr/>
        </p:nvSpPr>
        <p:spPr>
          <a:xfrm>
            <a:off x="5927037" y="1958442"/>
            <a:ext cx="1347861" cy="764723"/>
          </a:xfrm>
          <a:prstGeom prst="flowChartDecision">
            <a:avLst/>
          </a:prstGeom>
          <a:noFill/>
          <a:ln w="28575">
            <a:solidFill>
              <a:schemeClr val="accent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45">
              <a:highlight>
                <a:srgbClr val="808000"/>
              </a:highlight>
            </a:endParaRPr>
          </a:p>
        </p:txBody>
      </p:sp>
      <p:sp>
        <p:nvSpPr>
          <p:cNvPr id="122" name="TextBox 121">
            <a:extLst>
              <a:ext uri="{FF2B5EF4-FFF2-40B4-BE49-F238E27FC236}">
                <a16:creationId xmlns:a16="http://schemas.microsoft.com/office/drawing/2014/main" id="{0CB6CEC7-0AE7-46C1-AA6D-64B0ECA40556}"/>
              </a:ext>
            </a:extLst>
          </p:cNvPr>
          <p:cNvSpPr txBox="1"/>
          <p:nvPr/>
        </p:nvSpPr>
        <p:spPr>
          <a:xfrm>
            <a:off x="6187152" y="2017502"/>
            <a:ext cx="857928" cy="562270"/>
          </a:xfrm>
          <a:prstGeom prst="rect">
            <a:avLst/>
          </a:prstGeom>
          <a:noFill/>
          <a:ln>
            <a:noFill/>
          </a:ln>
        </p:spPr>
        <p:txBody>
          <a:bodyPr wrap="none" rtlCol="0">
            <a:spAutoFit/>
          </a:bodyPr>
          <a:lstStyle/>
          <a:p>
            <a:pPr algn="ctr"/>
            <a:r>
              <a:rPr lang="en-GB" sz="1018"/>
              <a:t>Check </a:t>
            </a:r>
            <a:br>
              <a:rPr lang="en-GB" sz="1018"/>
            </a:br>
            <a:r>
              <a:rPr lang="en-GB" sz="1018"/>
              <a:t>application </a:t>
            </a:r>
            <a:br>
              <a:rPr lang="en-GB" sz="1018"/>
            </a:br>
            <a:r>
              <a:rPr lang="en-GB" sz="1018"/>
              <a:t>is complete?</a:t>
            </a:r>
          </a:p>
        </p:txBody>
      </p:sp>
      <p:sp>
        <p:nvSpPr>
          <p:cNvPr id="46" name="Flowchart: Decision 45"/>
          <p:cNvSpPr/>
          <p:nvPr/>
        </p:nvSpPr>
        <p:spPr>
          <a:xfrm>
            <a:off x="5927038" y="5483405"/>
            <a:ext cx="1347861" cy="720000"/>
          </a:xfrm>
          <a:prstGeom prst="flowChartDecision">
            <a:avLst/>
          </a:prstGeom>
          <a:noFill/>
          <a:ln w="28575">
            <a:solidFill>
              <a:schemeClr val="accent6"/>
            </a:solidFill>
            <a:prstDash val="sysDash"/>
          </a:ln>
        </p:spPr>
        <p:txBody>
          <a:bodyPr wrap="square" lIns="44313" rIns="44313" rtlCol="0">
            <a:spAutoFit/>
          </a:bodyPr>
          <a:lstStyle/>
          <a:p>
            <a:pPr algn="ctr"/>
            <a:endParaRPr lang="en-GB" sz="1018">
              <a:solidFill>
                <a:schemeClr val="tx1"/>
              </a:solidFill>
            </a:endParaRPr>
          </a:p>
        </p:txBody>
      </p:sp>
      <p:cxnSp>
        <p:nvCxnSpPr>
          <p:cNvPr id="120" name="Straight Connector 119">
            <a:extLst>
              <a:ext uri="{FF2B5EF4-FFF2-40B4-BE49-F238E27FC236}">
                <a16:creationId xmlns:a16="http://schemas.microsoft.com/office/drawing/2014/main" id="{72C11E85-5A65-4A6B-9E87-4BEFA55E6054}"/>
              </a:ext>
            </a:extLst>
          </p:cNvPr>
          <p:cNvCxnSpPr/>
          <p:nvPr/>
        </p:nvCxnSpPr>
        <p:spPr>
          <a:xfrm flipV="1">
            <a:off x="5157356" y="2509999"/>
            <a:ext cx="324000" cy="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01F0CEDB-D8CC-43AF-9F4D-399F45BCAB9F}"/>
              </a:ext>
            </a:extLst>
          </p:cNvPr>
          <p:cNvCxnSpPr>
            <a:cxnSpLocks/>
          </p:cNvCxnSpPr>
          <p:nvPr/>
        </p:nvCxnSpPr>
        <p:spPr>
          <a:xfrm>
            <a:off x="5486186" y="2106129"/>
            <a:ext cx="0" cy="396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TextBox 130">
            <a:extLst>
              <a:ext uri="{FF2B5EF4-FFF2-40B4-BE49-F238E27FC236}">
                <a16:creationId xmlns:a16="http://schemas.microsoft.com/office/drawing/2014/main" id="{B1DC3280-8C24-49F4-AF13-AE06F47FA3AF}"/>
              </a:ext>
            </a:extLst>
          </p:cNvPr>
          <p:cNvSpPr txBox="1"/>
          <p:nvPr/>
        </p:nvSpPr>
        <p:spPr>
          <a:xfrm>
            <a:off x="6672455" y="2772830"/>
            <a:ext cx="745250" cy="248979"/>
          </a:xfrm>
          <a:prstGeom prst="rect">
            <a:avLst/>
          </a:prstGeom>
          <a:solidFill>
            <a:schemeClr val="bg1"/>
          </a:solidFill>
          <a:ln w="12700">
            <a:noFill/>
          </a:ln>
        </p:spPr>
        <p:txBody>
          <a:bodyPr wrap="square" lIns="44313" rIns="44313" rtlCol="0">
            <a:spAutoFit/>
          </a:bodyPr>
          <a:lstStyle/>
          <a:p>
            <a:r>
              <a:rPr lang="en-GB" sz="1018"/>
              <a:t>Yes</a:t>
            </a:r>
          </a:p>
        </p:txBody>
      </p:sp>
      <p:sp>
        <p:nvSpPr>
          <p:cNvPr id="100" name="TextBox 99">
            <a:extLst>
              <a:ext uri="{FF2B5EF4-FFF2-40B4-BE49-F238E27FC236}">
                <a16:creationId xmlns:a16="http://schemas.microsoft.com/office/drawing/2014/main" id="{950A65D7-477A-4BF5-B728-AF87D66CBAD9}"/>
              </a:ext>
            </a:extLst>
          </p:cNvPr>
          <p:cNvSpPr txBox="1"/>
          <p:nvPr/>
        </p:nvSpPr>
        <p:spPr>
          <a:xfrm rot="16200000">
            <a:off x="7132917" y="7673565"/>
            <a:ext cx="1038176" cy="275196"/>
          </a:xfrm>
          <a:prstGeom prst="rect">
            <a:avLst/>
          </a:prstGeom>
          <a:solidFill>
            <a:schemeClr val="bg1"/>
          </a:solidFill>
          <a:ln w="12700">
            <a:noFill/>
          </a:ln>
        </p:spPr>
        <p:txBody>
          <a:bodyPr wrap="square" lIns="44313" rIns="44313" rtlCol="0">
            <a:spAutoFit/>
          </a:bodyPr>
          <a:lstStyle/>
          <a:p>
            <a:r>
              <a:rPr lang="en-GB" sz="1200" b="1"/>
              <a:t>SLPM - S2/2b</a:t>
            </a:r>
            <a:endParaRPr lang="en-GB" sz="1200"/>
          </a:p>
        </p:txBody>
      </p:sp>
      <p:cxnSp>
        <p:nvCxnSpPr>
          <p:cNvPr id="85" name="Straight Connector 84">
            <a:extLst>
              <a:ext uri="{FF2B5EF4-FFF2-40B4-BE49-F238E27FC236}">
                <a16:creationId xmlns:a16="http://schemas.microsoft.com/office/drawing/2014/main" id="{8B79E31E-A6D3-4D45-855F-70A07170E9DD}"/>
              </a:ext>
            </a:extLst>
          </p:cNvPr>
          <p:cNvCxnSpPr>
            <a:cxnSpLocks/>
          </p:cNvCxnSpPr>
          <p:nvPr/>
        </p:nvCxnSpPr>
        <p:spPr>
          <a:xfrm flipV="1">
            <a:off x="7282518" y="2326270"/>
            <a:ext cx="1252524"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2C3528BF-74E0-422A-AF82-A2DDA98E76C5}"/>
              </a:ext>
            </a:extLst>
          </p:cNvPr>
          <p:cNvCxnSpPr>
            <a:cxnSpLocks/>
          </p:cNvCxnSpPr>
          <p:nvPr/>
        </p:nvCxnSpPr>
        <p:spPr>
          <a:xfrm flipV="1">
            <a:off x="8295654" y="2341548"/>
            <a:ext cx="3090" cy="360000"/>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90" name="Straight Arrow Connector 89">
            <a:extLst>
              <a:ext uri="{FF2B5EF4-FFF2-40B4-BE49-F238E27FC236}">
                <a16:creationId xmlns:a16="http://schemas.microsoft.com/office/drawing/2014/main" id="{41F32E31-55E4-4AF1-A810-9A797A181E89}"/>
              </a:ext>
            </a:extLst>
          </p:cNvPr>
          <p:cNvCxnSpPr>
            <a:cxnSpLocks/>
          </p:cNvCxnSpPr>
          <p:nvPr/>
        </p:nvCxnSpPr>
        <p:spPr>
          <a:xfrm flipH="1">
            <a:off x="8281135" y="2602413"/>
            <a:ext cx="10551" cy="431484"/>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D2398566-88D1-4962-8378-E33E18BEB7AC}"/>
              </a:ext>
            </a:extLst>
          </p:cNvPr>
          <p:cNvSpPr txBox="1"/>
          <p:nvPr/>
        </p:nvSpPr>
        <p:spPr>
          <a:xfrm>
            <a:off x="7301091" y="2564918"/>
            <a:ext cx="922105" cy="276999"/>
          </a:xfrm>
          <a:prstGeom prst="rect">
            <a:avLst/>
          </a:prstGeom>
          <a:solidFill>
            <a:schemeClr val="bg1"/>
          </a:solidFill>
          <a:ln w="12700">
            <a:noFill/>
          </a:ln>
        </p:spPr>
        <p:txBody>
          <a:bodyPr wrap="square" lIns="44313" rIns="44313" rtlCol="0">
            <a:spAutoFit/>
          </a:bodyPr>
          <a:lstStyle/>
          <a:p>
            <a:r>
              <a:rPr lang="en-GB" sz="1200" b="1"/>
              <a:t>SLPM - S2/1a</a:t>
            </a:r>
            <a:endParaRPr lang="en-GB" sz="1200"/>
          </a:p>
        </p:txBody>
      </p:sp>
      <p:sp>
        <p:nvSpPr>
          <p:cNvPr id="132" name="TextBox 131">
            <a:extLst>
              <a:ext uri="{FF2B5EF4-FFF2-40B4-BE49-F238E27FC236}">
                <a16:creationId xmlns:a16="http://schemas.microsoft.com/office/drawing/2014/main" id="{BBA6EBA9-3DD8-4EFF-96D3-AA077DD14D97}"/>
              </a:ext>
            </a:extLst>
          </p:cNvPr>
          <p:cNvSpPr txBox="1"/>
          <p:nvPr/>
        </p:nvSpPr>
        <p:spPr>
          <a:xfrm>
            <a:off x="5776678" y="2446529"/>
            <a:ext cx="552416" cy="248979"/>
          </a:xfrm>
          <a:prstGeom prst="rect">
            <a:avLst/>
          </a:prstGeom>
          <a:noFill/>
        </p:spPr>
        <p:txBody>
          <a:bodyPr wrap="square" rtlCol="0">
            <a:spAutoFit/>
          </a:bodyPr>
          <a:lstStyle/>
          <a:p>
            <a:pPr algn="ctr"/>
            <a:r>
              <a:rPr lang="en-GB" sz="1018"/>
              <a:t>No</a:t>
            </a:r>
          </a:p>
        </p:txBody>
      </p:sp>
      <p:cxnSp>
        <p:nvCxnSpPr>
          <p:cNvPr id="133" name="Straight Arrow Connector 132">
            <a:extLst>
              <a:ext uri="{FF2B5EF4-FFF2-40B4-BE49-F238E27FC236}">
                <a16:creationId xmlns:a16="http://schemas.microsoft.com/office/drawing/2014/main" id="{40E09FC2-D1A2-4487-A693-205AD6AB25D7}"/>
              </a:ext>
            </a:extLst>
          </p:cNvPr>
          <p:cNvCxnSpPr>
            <a:cxnSpLocks/>
          </p:cNvCxnSpPr>
          <p:nvPr/>
        </p:nvCxnSpPr>
        <p:spPr>
          <a:xfrm flipH="1">
            <a:off x="5194422" y="2649577"/>
            <a:ext cx="122400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81CCAD1F-1A74-41B6-B4E6-E4F909C40978}"/>
              </a:ext>
            </a:extLst>
          </p:cNvPr>
          <p:cNvCxnSpPr>
            <a:cxnSpLocks/>
          </p:cNvCxnSpPr>
          <p:nvPr/>
        </p:nvCxnSpPr>
        <p:spPr>
          <a:xfrm flipV="1">
            <a:off x="7675757" y="6514122"/>
            <a:ext cx="262194"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cxnSp>
        <p:nvCxnSpPr>
          <p:cNvPr id="136" name="Straight Arrow Connector 135">
            <a:extLst>
              <a:ext uri="{FF2B5EF4-FFF2-40B4-BE49-F238E27FC236}">
                <a16:creationId xmlns:a16="http://schemas.microsoft.com/office/drawing/2014/main" id="{06FFB117-3AB1-4D2A-99BC-18D6263928E1}"/>
              </a:ext>
            </a:extLst>
          </p:cNvPr>
          <p:cNvCxnSpPr>
            <a:cxnSpLocks/>
          </p:cNvCxnSpPr>
          <p:nvPr/>
        </p:nvCxnSpPr>
        <p:spPr>
          <a:xfrm flipV="1">
            <a:off x="7796762" y="5304615"/>
            <a:ext cx="3090" cy="864000"/>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137" name="Straight Arrow Connector 136">
            <a:extLst>
              <a:ext uri="{FF2B5EF4-FFF2-40B4-BE49-F238E27FC236}">
                <a16:creationId xmlns:a16="http://schemas.microsoft.com/office/drawing/2014/main" id="{D91E336E-30DA-4887-ACE3-F21A390338E3}"/>
              </a:ext>
            </a:extLst>
          </p:cNvPr>
          <p:cNvCxnSpPr>
            <a:cxnSpLocks/>
          </p:cNvCxnSpPr>
          <p:nvPr/>
        </p:nvCxnSpPr>
        <p:spPr>
          <a:xfrm flipH="1">
            <a:off x="7797872" y="6141859"/>
            <a:ext cx="2" cy="356400"/>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130" name="TextBox 129">
            <a:extLst>
              <a:ext uri="{FF2B5EF4-FFF2-40B4-BE49-F238E27FC236}">
                <a16:creationId xmlns:a16="http://schemas.microsoft.com/office/drawing/2014/main" id="{3847070F-BACA-4CC4-B4CC-4AB5F8CDC5B2}"/>
              </a:ext>
            </a:extLst>
          </p:cNvPr>
          <p:cNvSpPr txBox="1"/>
          <p:nvPr/>
        </p:nvSpPr>
        <p:spPr>
          <a:xfrm>
            <a:off x="8589629" y="3731497"/>
            <a:ext cx="3671781" cy="1323439"/>
          </a:xfrm>
          <a:prstGeom prst="rect">
            <a:avLst/>
          </a:prstGeom>
          <a:solidFill>
            <a:schemeClr val="bg1"/>
          </a:solidFill>
          <a:ln w="12700">
            <a:noFill/>
          </a:ln>
        </p:spPr>
        <p:txBody>
          <a:bodyPr wrap="square" lIns="44313" rIns="44313" rtlCol="0" anchor="t">
            <a:spAutoFit/>
          </a:bodyPr>
          <a:lstStyle/>
          <a:p>
            <a:pPr algn="just"/>
            <a:r>
              <a:rPr lang="en-GB" sz="1000" b="1"/>
              <a:t>Note 2.2:  </a:t>
            </a:r>
            <a:r>
              <a:rPr lang="en-GB" sz="1000"/>
              <a:t>Under the Fire and Rescue Services Act 2004, a minimum of 42 days’ notice should be given to the Fire and Rescue Authority.  The Designer is responsible for all Fire and Rescue Authority Service liaison, and should send copies of the mains design to the Fire and Rescue Authority Service to ascertain if fire hydrants are required. The SLP should send a copy of the Fire and Rescue Services response to the Water Company prior to mains construction starting. </a:t>
            </a:r>
            <a:endParaRPr lang="en-GB" sz="1000">
              <a:cs typeface="Calibri"/>
            </a:endParaRPr>
          </a:p>
        </p:txBody>
      </p:sp>
      <p:cxnSp>
        <p:nvCxnSpPr>
          <p:cNvPr id="139" name="Straight Arrow Connector 138">
            <a:extLst>
              <a:ext uri="{FF2B5EF4-FFF2-40B4-BE49-F238E27FC236}">
                <a16:creationId xmlns:a16="http://schemas.microsoft.com/office/drawing/2014/main" id="{18DDF3F5-0DF0-4E47-B195-F25ECAF386BF}"/>
              </a:ext>
            </a:extLst>
          </p:cNvPr>
          <p:cNvCxnSpPr>
            <a:cxnSpLocks/>
          </p:cNvCxnSpPr>
          <p:nvPr/>
        </p:nvCxnSpPr>
        <p:spPr>
          <a:xfrm flipV="1">
            <a:off x="3053148" y="4327960"/>
            <a:ext cx="0" cy="295200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40" name="Straight Arrow Connector 139">
            <a:extLst>
              <a:ext uri="{FF2B5EF4-FFF2-40B4-BE49-F238E27FC236}">
                <a16:creationId xmlns:a16="http://schemas.microsoft.com/office/drawing/2014/main" id="{7503B050-04DA-4BF2-BFA7-0EA03353AD06}"/>
              </a:ext>
            </a:extLst>
          </p:cNvPr>
          <p:cNvCxnSpPr>
            <a:cxnSpLocks/>
          </p:cNvCxnSpPr>
          <p:nvPr/>
        </p:nvCxnSpPr>
        <p:spPr>
          <a:xfrm>
            <a:off x="3930951" y="3676126"/>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1" name="Straight Arrow Connector 140">
            <a:extLst>
              <a:ext uri="{FF2B5EF4-FFF2-40B4-BE49-F238E27FC236}">
                <a16:creationId xmlns:a16="http://schemas.microsoft.com/office/drawing/2014/main" id="{1A74C023-1FB3-4F77-AA8D-8ADFD10860FC}"/>
              </a:ext>
            </a:extLst>
          </p:cNvPr>
          <p:cNvCxnSpPr>
            <a:cxnSpLocks/>
          </p:cNvCxnSpPr>
          <p:nvPr/>
        </p:nvCxnSpPr>
        <p:spPr>
          <a:xfrm flipH="1" flipV="1">
            <a:off x="4977888" y="3680776"/>
            <a:ext cx="0"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5" name="TextBox 144">
            <a:extLst>
              <a:ext uri="{FF2B5EF4-FFF2-40B4-BE49-F238E27FC236}">
                <a16:creationId xmlns:a16="http://schemas.microsoft.com/office/drawing/2014/main" id="{76DA71CC-63B4-4261-B702-D6BC3FEA9C67}"/>
              </a:ext>
            </a:extLst>
          </p:cNvPr>
          <p:cNvSpPr txBox="1"/>
          <p:nvPr/>
        </p:nvSpPr>
        <p:spPr>
          <a:xfrm>
            <a:off x="8600178" y="1844827"/>
            <a:ext cx="3686046" cy="1032206"/>
          </a:xfrm>
          <a:prstGeom prst="rect">
            <a:avLst/>
          </a:prstGeom>
          <a:solidFill>
            <a:schemeClr val="bg1"/>
          </a:solidFill>
          <a:ln w="12700">
            <a:noFill/>
          </a:ln>
        </p:spPr>
        <p:txBody>
          <a:bodyPr wrap="square" lIns="44313" rIns="44313" rtlCol="0">
            <a:spAutoFit/>
          </a:bodyPr>
          <a:lstStyle/>
          <a:p>
            <a:pPr algn="just"/>
            <a:r>
              <a:rPr lang="en-GB" sz="1018" b="1"/>
              <a:t>Note 2.1:  </a:t>
            </a:r>
            <a:r>
              <a:rPr lang="en-GB" sz="1018"/>
              <a:t>Some water companies offer a design service for SLPs, and/or operate a self-certification scheme for design work carried out by others.  In this instance, CDM responsibility for design must be made clear as set out in the Water Company’s Design and Construction Specification.  See Water Company Charging Arrangements for more information.</a:t>
            </a:r>
          </a:p>
        </p:txBody>
      </p:sp>
      <p:sp>
        <p:nvSpPr>
          <p:cNvPr id="148" name="TextBox 147">
            <a:extLst>
              <a:ext uri="{FF2B5EF4-FFF2-40B4-BE49-F238E27FC236}">
                <a16:creationId xmlns:a16="http://schemas.microsoft.com/office/drawing/2014/main" id="{1548A1C4-FEB7-4D7F-A83E-4AAB8BFAB0CA}"/>
              </a:ext>
            </a:extLst>
          </p:cNvPr>
          <p:cNvSpPr txBox="1"/>
          <p:nvPr/>
        </p:nvSpPr>
        <p:spPr>
          <a:xfrm>
            <a:off x="3021508" y="3888351"/>
            <a:ext cx="646400" cy="405624"/>
          </a:xfrm>
          <a:prstGeom prst="rect">
            <a:avLst/>
          </a:prstGeom>
          <a:noFill/>
          <a:ln w="12700">
            <a:noFill/>
          </a:ln>
        </p:spPr>
        <p:txBody>
          <a:bodyPr wrap="square" lIns="44313" rIns="44313" rtlCol="0">
            <a:spAutoFit/>
          </a:bodyPr>
          <a:lstStyle/>
          <a:p>
            <a:r>
              <a:rPr lang="en-GB" sz="1018"/>
              <a:t>See note 2.1</a:t>
            </a:r>
          </a:p>
        </p:txBody>
      </p:sp>
      <p:sp>
        <p:nvSpPr>
          <p:cNvPr id="101" name="TextBox 100">
            <a:extLst>
              <a:ext uri="{FF2B5EF4-FFF2-40B4-BE49-F238E27FC236}">
                <a16:creationId xmlns:a16="http://schemas.microsoft.com/office/drawing/2014/main" id="{7E367871-1B64-4F24-ABD8-06DB51BABD63}"/>
              </a:ext>
            </a:extLst>
          </p:cNvPr>
          <p:cNvSpPr txBox="1"/>
          <p:nvPr/>
        </p:nvSpPr>
        <p:spPr>
          <a:xfrm>
            <a:off x="5463923" y="1856241"/>
            <a:ext cx="745250" cy="248979"/>
          </a:xfrm>
          <a:prstGeom prst="rect">
            <a:avLst/>
          </a:prstGeom>
          <a:noFill/>
          <a:ln w="12700">
            <a:noFill/>
          </a:ln>
        </p:spPr>
        <p:txBody>
          <a:bodyPr wrap="square" lIns="44313" rIns="44313" rtlCol="0">
            <a:spAutoFit/>
          </a:bodyPr>
          <a:lstStyle/>
          <a:p>
            <a:r>
              <a:rPr lang="en-GB" sz="1018"/>
              <a:t>See note 2.1</a:t>
            </a:r>
          </a:p>
        </p:txBody>
      </p:sp>
      <p:sp>
        <p:nvSpPr>
          <p:cNvPr id="102" name="TextBox 101">
            <a:extLst>
              <a:ext uri="{FF2B5EF4-FFF2-40B4-BE49-F238E27FC236}">
                <a16:creationId xmlns:a16="http://schemas.microsoft.com/office/drawing/2014/main" id="{85D8DFF3-30BF-4BF9-A9A1-98F38E16714D}"/>
              </a:ext>
            </a:extLst>
          </p:cNvPr>
          <p:cNvSpPr txBox="1"/>
          <p:nvPr/>
        </p:nvSpPr>
        <p:spPr>
          <a:xfrm>
            <a:off x="10806388" y="9201090"/>
            <a:ext cx="1939477" cy="400110"/>
          </a:xfrm>
          <a:prstGeom prst="rect">
            <a:avLst/>
          </a:prstGeom>
          <a:noFill/>
        </p:spPr>
        <p:txBody>
          <a:bodyPr wrap="square" rtlCol="0">
            <a:spAutoFit/>
          </a:bodyPr>
          <a:lstStyle/>
          <a:p>
            <a:pPr algn="ctr"/>
            <a:r>
              <a:rPr lang="en-GB" sz="2000" b="1" i="1">
                <a:solidFill>
                  <a:srgbClr val="7030A0"/>
                </a:solidFill>
                <a:latin typeface="Abadi Extra Light" panose="020B0204020104020204" pitchFamily="34" charset="0"/>
              </a:rPr>
              <a:t> </a:t>
            </a:r>
            <a:r>
              <a:rPr lang="en-GB" sz="1200" b="1" i="1">
                <a:solidFill>
                  <a:srgbClr val="7030A0"/>
                </a:solidFill>
                <a:latin typeface="Abadi Extra Light" panose="020B0204020104020204" pitchFamily="34" charset="0"/>
              </a:rPr>
              <a:t>Appendix C - 5</a:t>
            </a:r>
            <a:endParaRPr lang="en-GB" sz="2000" b="1" i="1">
              <a:solidFill>
                <a:srgbClr val="7030A0"/>
              </a:solidFill>
              <a:latin typeface="Abadi Extra Light" panose="020B0204020104020204" pitchFamily="34" charset="0"/>
            </a:endParaRPr>
          </a:p>
        </p:txBody>
      </p:sp>
      <p:sp>
        <p:nvSpPr>
          <p:cNvPr id="123" name="TextBox 122">
            <a:extLst>
              <a:ext uri="{FF2B5EF4-FFF2-40B4-BE49-F238E27FC236}">
                <a16:creationId xmlns:a16="http://schemas.microsoft.com/office/drawing/2014/main" id="{9EF21AFF-8BAE-455F-A827-20A7081F1530}"/>
              </a:ext>
            </a:extLst>
          </p:cNvPr>
          <p:cNvSpPr txBox="1"/>
          <p:nvPr/>
        </p:nvSpPr>
        <p:spPr>
          <a:xfrm>
            <a:off x="10574476" y="370655"/>
            <a:ext cx="1939477" cy="400110"/>
          </a:xfrm>
          <a:prstGeom prst="rect">
            <a:avLst/>
          </a:prstGeom>
          <a:noFill/>
        </p:spPr>
        <p:txBody>
          <a:bodyPr wrap="square" rtlCol="0">
            <a:spAutoFit/>
          </a:bodyPr>
          <a:lstStyle/>
          <a:p>
            <a:pPr algn="ctr"/>
            <a:r>
              <a:rPr lang="en-GB" sz="2000" b="1" i="1" dirty="0">
                <a:solidFill>
                  <a:srgbClr val="7030A0"/>
                </a:solidFill>
                <a:latin typeface="Abadi Extra Light" panose="020B0204020104020204" pitchFamily="34" charset="0"/>
              </a:rPr>
              <a:t> </a:t>
            </a:r>
            <a:r>
              <a:rPr lang="en-GB" sz="1200" b="1" i="1" dirty="0">
                <a:solidFill>
                  <a:srgbClr val="7030A0"/>
                </a:solidFill>
                <a:latin typeface="Abadi Extra Light" panose="020B0204020104020204" pitchFamily="34" charset="0"/>
              </a:rPr>
              <a:t>Version: 1</a:t>
            </a:r>
            <a:endParaRPr lang="en-GB" sz="2000" b="1" i="1" dirty="0">
              <a:solidFill>
                <a:srgbClr val="7030A0"/>
              </a:solidFill>
              <a:latin typeface="Abadi Extra Light" panose="020B0204020104020204" pitchFamily="34" charset="0"/>
            </a:endParaRPr>
          </a:p>
        </p:txBody>
      </p:sp>
      <p:sp>
        <p:nvSpPr>
          <p:cNvPr id="149" name="TextBox 148">
            <a:extLst>
              <a:ext uri="{FF2B5EF4-FFF2-40B4-BE49-F238E27FC236}">
                <a16:creationId xmlns:a16="http://schemas.microsoft.com/office/drawing/2014/main" id="{64B2DCCD-7C9D-4B72-AD59-AB67C44F8413}"/>
              </a:ext>
            </a:extLst>
          </p:cNvPr>
          <p:cNvSpPr txBox="1"/>
          <p:nvPr/>
        </p:nvSpPr>
        <p:spPr>
          <a:xfrm>
            <a:off x="70305" y="9184276"/>
            <a:ext cx="1939477" cy="400110"/>
          </a:xfrm>
          <a:prstGeom prst="rect">
            <a:avLst/>
          </a:prstGeom>
          <a:noFill/>
        </p:spPr>
        <p:txBody>
          <a:bodyPr wrap="square" rtlCol="0">
            <a:spAutoFit/>
          </a:bodyPr>
          <a:lstStyle/>
          <a:p>
            <a:pPr algn="ctr"/>
            <a:r>
              <a:rPr lang="en-GB" sz="2000" dirty="0">
                <a:solidFill>
                  <a:srgbClr val="7030A0"/>
                </a:solidFill>
                <a:latin typeface="+mj-lt"/>
              </a:rPr>
              <a:t> </a:t>
            </a:r>
            <a:r>
              <a:rPr lang="en-GB" sz="1200" dirty="0">
                <a:solidFill>
                  <a:srgbClr val="7030A0"/>
                </a:solidFill>
                <a:latin typeface="+mj-lt"/>
              </a:rPr>
              <a:t>© Water UK </a:t>
            </a:r>
            <a:r>
              <a:rPr lang="en-GB" sz="1200" dirty="0">
                <a:solidFill>
                  <a:srgbClr val="7030A0"/>
                </a:solidFill>
              </a:rPr>
              <a:t>071019</a:t>
            </a:r>
            <a:endParaRPr lang="en-GB" sz="2000" dirty="0">
              <a:solidFill>
                <a:srgbClr val="7030A0"/>
              </a:solidFill>
              <a:latin typeface="+mj-lt"/>
            </a:endParaRPr>
          </a:p>
        </p:txBody>
      </p:sp>
      <p:sp>
        <p:nvSpPr>
          <p:cNvPr id="119" name="TextBox 118">
            <a:extLst>
              <a:ext uri="{FF2B5EF4-FFF2-40B4-BE49-F238E27FC236}">
                <a16:creationId xmlns:a16="http://schemas.microsoft.com/office/drawing/2014/main" id="{7D798DF2-8F5D-4663-9728-142E72738A58}"/>
              </a:ext>
            </a:extLst>
          </p:cNvPr>
          <p:cNvSpPr txBox="1"/>
          <p:nvPr/>
        </p:nvSpPr>
        <p:spPr>
          <a:xfrm>
            <a:off x="5435974" y="4496431"/>
            <a:ext cx="945568" cy="461665"/>
          </a:xfrm>
          <a:prstGeom prst="rect">
            <a:avLst/>
          </a:prstGeom>
          <a:solidFill>
            <a:schemeClr val="bg1"/>
          </a:solidFill>
          <a:ln w="12700">
            <a:noFill/>
          </a:ln>
        </p:spPr>
        <p:txBody>
          <a:bodyPr wrap="square" lIns="44313" rIns="44313" rtlCol="0">
            <a:spAutoFit/>
          </a:bodyPr>
          <a:lstStyle/>
          <a:p>
            <a:pPr algn="ctr"/>
            <a:r>
              <a:rPr lang="en-GB" sz="1200" b="1"/>
              <a:t>“clock-start or re-start”</a:t>
            </a:r>
            <a:endParaRPr lang="en-GB" sz="1200"/>
          </a:p>
        </p:txBody>
      </p:sp>
      <p:sp>
        <p:nvSpPr>
          <p:cNvPr id="151" name="TextBox 150">
            <a:extLst>
              <a:ext uri="{FF2B5EF4-FFF2-40B4-BE49-F238E27FC236}">
                <a16:creationId xmlns:a16="http://schemas.microsoft.com/office/drawing/2014/main" id="{7E367871-1B64-4F24-ABD8-06DB51BABD63}"/>
              </a:ext>
            </a:extLst>
          </p:cNvPr>
          <p:cNvSpPr txBox="1"/>
          <p:nvPr/>
        </p:nvSpPr>
        <p:spPr>
          <a:xfrm>
            <a:off x="4219602" y="3687105"/>
            <a:ext cx="745250" cy="248979"/>
          </a:xfrm>
          <a:prstGeom prst="rect">
            <a:avLst/>
          </a:prstGeom>
          <a:noFill/>
          <a:ln w="12700">
            <a:noFill/>
          </a:ln>
        </p:spPr>
        <p:txBody>
          <a:bodyPr wrap="square" lIns="44313" rIns="44313" rtlCol="0">
            <a:spAutoFit/>
          </a:bodyPr>
          <a:lstStyle/>
          <a:p>
            <a:r>
              <a:rPr lang="en-GB" sz="1018"/>
              <a:t>See note 2.2</a:t>
            </a:r>
          </a:p>
        </p:txBody>
      </p:sp>
    </p:spTree>
    <p:extLst>
      <p:ext uri="{BB962C8B-B14F-4D97-AF65-F5344CB8AC3E}">
        <p14:creationId xmlns:p14="http://schemas.microsoft.com/office/powerpoint/2010/main" val="3884751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TextBox 69">
            <a:extLst>
              <a:ext uri="{FF2B5EF4-FFF2-40B4-BE49-F238E27FC236}">
                <a16:creationId xmlns:a16="http://schemas.microsoft.com/office/drawing/2014/main" id="{A3884A05-2CF9-49AA-83F8-CED601154AC6}"/>
              </a:ext>
            </a:extLst>
          </p:cNvPr>
          <p:cNvSpPr txBox="1"/>
          <p:nvPr/>
        </p:nvSpPr>
        <p:spPr>
          <a:xfrm>
            <a:off x="8529623" y="1364936"/>
            <a:ext cx="4072546" cy="405624"/>
          </a:xfrm>
          <a:prstGeom prst="rect">
            <a:avLst/>
          </a:prstGeom>
          <a:solidFill>
            <a:schemeClr val="bg1"/>
          </a:solidFill>
          <a:ln w="12700">
            <a:noFill/>
          </a:ln>
        </p:spPr>
        <p:txBody>
          <a:bodyPr wrap="square" lIns="44313" rIns="44313" rtlCol="0">
            <a:spAutoFit/>
          </a:bodyPr>
          <a:lstStyle/>
          <a:p>
            <a:r>
              <a:rPr lang="en-GB" sz="1018" b="1"/>
              <a:t>Note 3.1: </a:t>
            </a:r>
            <a:r>
              <a:rPr lang="en-GB" sz="1018"/>
              <a:t>This stage can run concurrently with Stage 2 if all information is known at that stage.</a:t>
            </a:r>
          </a:p>
        </p:txBody>
      </p:sp>
      <p:sp>
        <p:nvSpPr>
          <p:cNvPr id="65" name="TextBox 64">
            <a:extLst>
              <a:ext uri="{FF2B5EF4-FFF2-40B4-BE49-F238E27FC236}">
                <a16:creationId xmlns:a16="http://schemas.microsoft.com/office/drawing/2014/main" id="{8D03AEC4-CB4C-4772-9EE9-3598BE0DA028}"/>
              </a:ext>
            </a:extLst>
          </p:cNvPr>
          <p:cNvSpPr txBox="1"/>
          <p:nvPr/>
        </p:nvSpPr>
        <p:spPr>
          <a:xfrm>
            <a:off x="637645" y="1645577"/>
            <a:ext cx="4534051" cy="1032206"/>
          </a:xfrm>
          <a:prstGeom prst="rect">
            <a:avLst/>
          </a:prstGeom>
          <a:solidFill>
            <a:schemeClr val="bg1"/>
          </a:solidFill>
          <a:ln w="28575">
            <a:solidFill>
              <a:srgbClr val="00B050"/>
            </a:solidFill>
          </a:ln>
        </p:spPr>
        <p:txBody>
          <a:bodyPr wrap="square" lIns="44313" rIns="44313" rtlCol="0">
            <a:spAutoFit/>
          </a:bodyPr>
          <a:lstStyle/>
          <a:p>
            <a:pPr algn="ctr"/>
            <a:endParaRPr lang="en-GB" sz="1018"/>
          </a:p>
          <a:p>
            <a:pPr algn="ctr"/>
            <a:endParaRPr lang="en-GB" sz="1018"/>
          </a:p>
          <a:p>
            <a:pPr algn="ctr"/>
            <a:endParaRPr lang="en-GB" sz="1018"/>
          </a:p>
          <a:p>
            <a:pPr algn="ctr"/>
            <a:endParaRPr lang="en-GB" sz="1018"/>
          </a:p>
          <a:p>
            <a:pPr algn="just"/>
            <a:r>
              <a:rPr lang="en-GB" sz="1018"/>
              <a:t>Review the design in conjunction with the Water Companies’ Charging Arrangements and quotations from alternative providers (such as SLPs).</a:t>
            </a:r>
          </a:p>
        </p:txBody>
      </p:sp>
      <p:sp>
        <p:nvSpPr>
          <p:cNvPr id="64" name="TextBox 63">
            <a:extLst>
              <a:ext uri="{FF2B5EF4-FFF2-40B4-BE49-F238E27FC236}">
                <a16:creationId xmlns:a16="http://schemas.microsoft.com/office/drawing/2014/main" id="{7822974F-69CF-441D-85DD-BD39BC598CF0}"/>
              </a:ext>
            </a:extLst>
          </p:cNvPr>
          <p:cNvSpPr txBox="1"/>
          <p:nvPr/>
        </p:nvSpPr>
        <p:spPr>
          <a:xfrm>
            <a:off x="1003495" y="2964314"/>
            <a:ext cx="4168201" cy="1323439"/>
          </a:xfrm>
          <a:prstGeom prst="rect">
            <a:avLst/>
          </a:prstGeom>
          <a:noFill/>
          <a:ln w="28575">
            <a:solidFill>
              <a:srgbClr val="00B050"/>
            </a:solidFill>
          </a:ln>
        </p:spPr>
        <p:txBody>
          <a:bodyPr wrap="square" lIns="44313" rIns="44313" rtlCol="0" anchor="t">
            <a:spAutoFit/>
          </a:bodyPr>
          <a:lstStyle/>
          <a:p>
            <a:pPr algn="just"/>
            <a:r>
              <a:rPr lang="en-GB" sz="1000"/>
              <a:t>Review the final Self-Laid Main design and confirm the scope of work to be delivered.  Allocate responsibility for those parts of the activities which are carried out by each of the Developer, SLP &amp; Water Company and include in Schedule 1 (Connection Specification) and Schedule 3 (Company Works) of your draft WAA. Alternatively, provide the Water Company with sufficient information for it to complete WAA Schedules 1 and 3, such that it reflects the Customers preferred allocation of responsibility for Contestable Work and Services.  Propose a </a:t>
            </a:r>
            <a:r>
              <a:rPr lang="en-GB" sz="1000" b="1"/>
              <a:t>Delivery Date</a:t>
            </a:r>
            <a:r>
              <a:rPr lang="en-GB" sz="1000"/>
              <a:t>.</a:t>
            </a:r>
          </a:p>
        </p:txBody>
      </p:sp>
      <p:sp>
        <p:nvSpPr>
          <p:cNvPr id="46" name="TextBox 45"/>
          <p:cNvSpPr txBox="1"/>
          <p:nvPr/>
        </p:nvSpPr>
        <p:spPr>
          <a:xfrm>
            <a:off x="872278" y="7835640"/>
            <a:ext cx="6771358" cy="562270"/>
          </a:xfrm>
          <a:prstGeom prst="rect">
            <a:avLst/>
          </a:prstGeom>
          <a:solidFill>
            <a:schemeClr val="bg1"/>
          </a:solidFill>
          <a:ln w="12700">
            <a:noFill/>
          </a:ln>
        </p:spPr>
        <p:txBody>
          <a:bodyPr wrap="square" lIns="44313" rIns="44313" rtlCol="0">
            <a:spAutoFit/>
          </a:bodyPr>
          <a:lstStyle/>
          <a:p>
            <a:pPr algn="just"/>
            <a:r>
              <a:rPr lang="en-GB" sz="1018"/>
              <a:t>Work coordination can be through a pre-start meeting.  This is not always required (for example,  where the SLP has previously  worked in the Water Company area).  Any of the three parties can request a meeting to assist coordination. See DCS for information regarding pre-start meeting.</a:t>
            </a:r>
          </a:p>
        </p:txBody>
      </p:sp>
      <p:sp>
        <p:nvSpPr>
          <p:cNvPr id="7" name="TextBox 6"/>
          <p:cNvSpPr txBox="1"/>
          <p:nvPr/>
        </p:nvSpPr>
        <p:spPr>
          <a:xfrm>
            <a:off x="4257957" y="378509"/>
            <a:ext cx="184731" cy="301173"/>
          </a:xfrm>
          <a:prstGeom prst="rect">
            <a:avLst/>
          </a:prstGeom>
          <a:noFill/>
        </p:spPr>
        <p:txBody>
          <a:bodyPr wrap="none" rtlCol="0">
            <a:spAutoFit/>
          </a:bodyPr>
          <a:lstStyle/>
          <a:p>
            <a:endParaRPr lang="en-GB" sz="1357" b="1"/>
          </a:p>
        </p:txBody>
      </p:sp>
      <p:sp>
        <p:nvSpPr>
          <p:cNvPr id="31" name="TextBox 30"/>
          <p:cNvSpPr txBox="1"/>
          <p:nvPr/>
        </p:nvSpPr>
        <p:spPr>
          <a:xfrm>
            <a:off x="3262195" y="8492951"/>
            <a:ext cx="1901775" cy="405624"/>
          </a:xfrm>
          <a:prstGeom prst="rect">
            <a:avLst/>
          </a:prstGeom>
          <a:noFill/>
          <a:ln w="12700">
            <a:solidFill>
              <a:schemeClr val="bg1"/>
            </a:solidFill>
          </a:ln>
        </p:spPr>
        <p:txBody>
          <a:bodyPr wrap="square" lIns="44313" rIns="44313" rtlCol="0">
            <a:spAutoFit/>
          </a:bodyPr>
          <a:lstStyle/>
          <a:p>
            <a:pPr algn="ctr"/>
            <a:r>
              <a:rPr lang="en-GB" sz="1018"/>
              <a:t>Proceed to mains construction </a:t>
            </a:r>
            <a:r>
              <a:rPr lang="en-GB" sz="1018" b="1">
                <a:solidFill>
                  <a:srgbClr val="7030A0"/>
                </a:solidFill>
              </a:rPr>
              <a:t>(Stage 4)</a:t>
            </a:r>
          </a:p>
        </p:txBody>
      </p:sp>
      <p:sp>
        <p:nvSpPr>
          <p:cNvPr id="48" name="TextBox 47"/>
          <p:cNvSpPr txBox="1"/>
          <p:nvPr/>
        </p:nvSpPr>
        <p:spPr>
          <a:xfrm>
            <a:off x="3242086" y="5360577"/>
            <a:ext cx="1932820" cy="405624"/>
          </a:xfrm>
          <a:prstGeom prst="rect">
            <a:avLst/>
          </a:prstGeom>
          <a:noFill/>
          <a:ln w="28575">
            <a:solidFill>
              <a:srgbClr val="00B050"/>
            </a:solidFill>
          </a:ln>
        </p:spPr>
        <p:txBody>
          <a:bodyPr wrap="square" lIns="44313" rIns="44313" rtlCol="0">
            <a:spAutoFit/>
          </a:bodyPr>
          <a:lstStyle/>
          <a:p>
            <a:pPr algn="ctr"/>
            <a:r>
              <a:rPr lang="en-GB" sz="1018"/>
              <a:t>(For SLP design) Confirm final Fire Authority requirements</a:t>
            </a:r>
          </a:p>
        </p:txBody>
      </p:sp>
      <p:cxnSp>
        <p:nvCxnSpPr>
          <p:cNvPr id="77" name="Straight Arrow Connector 76"/>
          <p:cNvCxnSpPr>
            <a:cxnSpLocks/>
          </p:cNvCxnSpPr>
          <p:nvPr/>
        </p:nvCxnSpPr>
        <p:spPr>
          <a:xfrm>
            <a:off x="4421900" y="8272954"/>
            <a:ext cx="0"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5599198" y="5255565"/>
            <a:ext cx="2557861" cy="400110"/>
          </a:xfrm>
          <a:prstGeom prst="rect">
            <a:avLst/>
          </a:prstGeom>
          <a:noFill/>
          <a:ln w="28575">
            <a:solidFill>
              <a:srgbClr val="FF0000"/>
            </a:solidFill>
          </a:ln>
        </p:spPr>
        <p:txBody>
          <a:bodyPr wrap="square" lIns="44313" rIns="44313" rtlCol="0" anchor="t">
            <a:spAutoFit/>
          </a:bodyPr>
          <a:lstStyle/>
          <a:p>
            <a:pPr algn="just"/>
            <a:r>
              <a:rPr lang="en-GB" sz="1000"/>
              <a:t>Acknowledge signed WAA and return countersigned copy to Developer/SLP/Owners.</a:t>
            </a:r>
          </a:p>
        </p:txBody>
      </p:sp>
      <p:sp>
        <p:nvSpPr>
          <p:cNvPr id="96" name="TextBox 95"/>
          <p:cNvSpPr txBox="1"/>
          <p:nvPr/>
        </p:nvSpPr>
        <p:spPr>
          <a:xfrm>
            <a:off x="3237507" y="6097070"/>
            <a:ext cx="1926463" cy="718915"/>
          </a:xfrm>
          <a:prstGeom prst="rect">
            <a:avLst/>
          </a:prstGeom>
          <a:noFill/>
          <a:ln w="28575">
            <a:solidFill>
              <a:srgbClr val="00B050"/>
            </a:solidFill>
          </a:ln>
        </p:spPr>
        <p:txBody>
          <a:bodyPr wrap="square" lIns="44313" rIns="44313" rtlCol="0" anchor="t">
            <a:spAutoFit/>
          </a:bodyPr>
          <a:lstStyle/>
          <a:p>
            <a:pPr algn="just"/>
            <a:r>
              <a:rPr lang="en-GB" sz="1000"/>
              <a:t>If required, update on-site Self-Laid Main drawing and submit to Water Company with Fire &amp; Rescue Service Requirements.</a:t>
            </a:r>
          </a:p>
        </p:txBody>
      </p:sp>
      <p:sp>
        <p:nvSpPr>
          <p:cNvPr id="97" name="TextBox 96"/>
          <p:cNvSpPr txBox="1"/>
          <p:nvPr/>
        </p:nvSpPr>
        <p:spPr>
          <a:xfrm>
            <a:off x="6445217" y="5903758"/>
            <a:ext cx="1683961" cy="861774"/>
          </a:xfrm>
          <a:prstGeom prst="rect">
            <a:avLst/>
          </a:prstGeom>
          <a:noFill/>
          <a:ln w="28575">
            <a:solidFill>
              <a:srgbClr val="FF0000"/>
            </a:solidFill>
          </a:ln>
        </p:spPr>
        <p:txBody>
          <a:bodyPr wrap="square" lIns="44313" rIns="44313" rtlCol="0" anchor="t">
            <a:spAutoFit/>
          </a:bodyPr>
          <a:lstStyle/>
          <a:p>
            <a:pPr algn="just"/>
            <a:r>
              <a:rPr lang="en-GB" sz="1000"/>
              <a:t>Progress detailed  design of Non-contestable Works and Services and programme any necessary Network Reinforcement.</a:t>
            </a:r>
            <a:endParaRPr lang="en-GB" sz="1000">
              <a:cs typeface="Calibri"/>
            </a:endParaRPr>
          </a:p>
        </p:txBody>
      </p:sp>
      <p:sp>
        <p:nvSpPr>
          <p:cNvPr id="100" name="TextBox 99"/>
          <p:cNvSpPr txBox="1"/>
          <p:nvPr/>
        </p:nvSpPr>
        <p:spPr>
          <a:xfrm>
            <a:off x="645686" y="7170503"/>
            <a:ext cx="4526004" cy="562270"/>
          </a:xfrm>
          <a:prstGeom prst="rect">
            <a:avLst/>
          </a:prstGeom>
          <a:noFill/>
          <a:ln w="28575">
            <a:solidFill>
              <a:srgbClr val="00B050"/>
            </a:solidFill>
          </a:ln>
        </p:spPr>
        <p:txBody>
          <a:bodyPr wrap="square" lIns="44313" rIns="44313" rtlCol="0" anchor="t">
            <a:spAutoFit/>
          </a:bodyPr>
          <a:lstStyle/>
          <a:p>
            <a:pPr algn="just"/>
            <a:r>
              <a:rPr lang="en-GB" sz="1000"/>
              <a:t>Programme work start date and notify Water Company by submitting  Weekly Whereabouts Schedule under clause 7 of the WAA.  Provide any remaining information.</a:t>
            </a:r>
            <a:endParaRPr lang="en-GB" sz="1000">
              <a:cs typeface="Calibri"/>
            </a:endParaRPr>
          </a:p>
        </p:txBody>
      </p:sp>
      <p:sp>
        <p:nvSpPr>
          <p:cNvPr id="101" name="TextBox 100"/>
          <p:cNvSpPr txBox="1"/>
          <p:nvPr/>
        </p:nvSpPr>
        <p:spPr>
          <a:xfrm>
            <a:off x="5599197" y="6956342"/>
            <a:ext cx="2002839" cy="718915"/>
          </a:xfrm>
          <a:prstGeom prst="rect">
            <a:avLst/>
          </a:prstGeom>
          <a:noFill/>
          <a:ln w="28575">
            <a:solidFill>
              <a:srgbClr val="FF0000"/>
            </a:solidFill>
          </a:ln>
        </p:spPr>
        <p:txBody>
          <a:bodyPr wrap="square" lIns="44313" rIns="44313" rtlCol="0" anchor="t">
            <a:spAutoFit/>
          </a:bodyPr>
          <a:lstStyle/>
          <a:p>
            <a:pPr algn="just"/>
            <a:r>
              <a:rPr lang="en-GB" sz="1000"/>
              <a:t>Provide any remaining information, including confirming dates for Source of Water availability for Testing, etc.</a:t>
            </a:r>
            <a:endParaRPr lang="en-GB" sz="1000">
              <a:cs typeface="Calibri"/>
            </a:endParaRPr>
          </a:p>
        </p:txBody>
      </p:sp>
      <p:cxnSp>
        <p:nvCxnSpPr>
          <p:cNvPr id="79" name="Straight Connector 78"/>
          <p:cNvCxnSpPr>
            <a:cxnSpLocks/>
          </p:cNvCxnSpPr>
          <p:nvPr/>
        </p:nvCxnSpPr>
        <p:spPr>
          <a:xfrm flipV="1">
            <a:off x="5182124" y="7254039"/>
            <a:ext cx="396000" cy="1859"/>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a:off x="6303349" y="5655989"/>
            <a:ext cx="0" cy="12672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a:cxnSpLocks/>
          </p:cNvCxnSpPr>
          <p:nvPr/>
        </p:nvCxnSpPr>
        <p:spPr>
          <a:xfrm>
            <a:off x="7408975" y="5708651"/>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a:cxnSpLocks/>
          </p:cNvCxnSpPr>
          <p:nvPr/>
        </p:nvCxnSpPr>
        <p:spPr>
          <a:xfrm>
            <a:off x="6282969" y="4956331"/>
            <a:ext cx="0" cy="28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p:nvPr/>
        </p:nvCxnSpPr>
        <p:spPr>
          <a:xfrm>
            <a:off x="4421900" y="5068551"/>
            <a:ext cx="0" cy="28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p:nvPr/>
        </p:nvCxnSpPr>
        <p:spPr>
          <a:xfrm>
            <a:off x="4431598" y="5766201"/>
            <a:ext cx="6356" cy="324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8" name="TextBox 117"/>
          <p:cNvSpPr txBox="1"/>
          <p:nvPr/>
        </p:nvSpPr>
        <p:spPr>
          <a:xfrm>
            <a:off x="5599198" y="8351861"/>
            <a:ext cx="1809777" cy="405624"/>
          </a:xfrm>
          <a:prstGeom prst="rect">
            <a:avLst/>
          </a:prstGeom>
          <a:noFill/>
          <a:ln w="28575">
            <a:solidFill>
              <a:srgbClr val="FF0000"/>
            </a:solidFill>
          </a:ln>
        </p:spPr>
        <p:txBody>
          <a:bodyPr wrap="square" lIns="44313" rIns="44313" rtlCol="0" anchor="t">
            <a:spAutoFit/>
          </a:bodyPr>
          <a:lstStyle/>
          <a:p>
            <a:pPr algn="ctr"/>
            <a:r>
              <a:rPr lang="en-GB" sz="1000"/>
              <a:t>If necessary, create plot references (see note 3.3)</a:t>
            </a:r>
          </a:p>
        </p:txBody>
      </p:sp>
      <p:cxnSp>
        <p:nvCxnSpPr>
          <p:cNvPr id="119" name="Straight Arrow Connector 118"/>
          <p:cNvCxnSpPr>
            <a:cxnSpLocks/>
          </p:cNvCxnSpPr>
          <p:nvPr/>
        </p:nvCxnSpPr>
        <p:spPr>
          <a:xfrm>
            <a:off x="6282308" y="8138642"/>
            <a:ext cx="0"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5599198" y="4422752"/>
            <a:ext cx="2557860" cy="405624"/>
          </a:xfrm>
          <a:prstGeom prst="rect">
            <a:avLst/>
          </a:prstGeom>
          <a:solidFill>
            <a:schemeClr val="bg1"/>
          </a:solidFill>
          <a:ln w="28575">
            <a:solidFill>
              <a:srgbClr val="FF0000"/>
            </a:solidFill>
          </a:ln>
        </p:spPr>
        <p:txBody>
          <a:bodyPr wrap="square" lIns="44313" rIns="44313" rtlCol="0" anchor="t">
            <a:spAutoFit/>
          </a:bodyPr>
          <a:lstStyle/>
          <a:p>
            <a:pPr algn="just"/>
            <a:r>
              <a:rPr lang="en-GB" sz="1000"/>
              <a:t>Receive signed WAA including an agreed Source of Water </a:t>
            </a:r>
            <a:r>
              <a:rPr lang="en-GB" sz="1000" b="1"/>
              <a:t>Delivery Date </a:t>
            </a:r>
            <a:r>
              <a:rPr lang="en-GB" sz="1000"/>
              <a:t>(see note 3.2.)</a:t>
            </a:r>
          </a:p>
        </p:txBody>
      </p:sp>
      <p:sp>
        <p:nvSpPr>
          <p:cNvPr id="45" name="TextBox 44"/>
          <p:cNvSpPr txBox="1"/>
          <p:nvPr/>
        </p:nvSpPr>
        <p:spPr>
          <a:xfrm>
            <a:off x="645686" y="4427213"/>
            <a:ext cx="4534050" cy="707886"/>
          </a:xfrm>
          <a:prstGeom prst="rect">
            <a:avLst/>
          </a:prstGeom>
          <a:solidFill>
            <a:schemeClr val="bg1"/>
          </a:solidFill>
          <a:ln w="28575">
            <a:solidFill>
              <a:srgbClr val="00B050"/>
            </a:solidFill>
          </a:ln>
        </p:spPr>
        <p:txBody>
          <a:bodyPr wrap="square" lIns="44313" rIns="44313" rtlCol="0" anchor="t">
            <a:spAutoFit/>
          </a:bodyPr>
          <a:lstStyle/>
          <a:p>
            <a:pPr algn="just"/>
            <a:r>
              <a:rPr lang="en-GB" sz="1000"/>
              <a:t>Agree</a:t>
            </a:r>
            <a:r>
              <a:rPr lang="en-GB" sz="1000" b="1">
                <a:solidFill>
                  <a:srgbClr val="0070C0"/>
                </a:solidFill>
              </a:rPr>
              <a:t> </a:t>
            </a:r>
            <a:r>
              <a:rPr lang="en-GB" sz="1000"/>
              <a:t>Source of Water </a:t>
            </a:r>
            <a:r>
              <a:rPr lang="en-GB" sz="1000" b="1"/>
              <a:t>Delivery Date </a:t>
            </a:r>
            <a:r>
              <a:rPr lang="en-GB" sz="1000"/>
              <a:t>(see note 3.2) and include the date in the WAA. Arrange for Owner(s) in which there are works, and Developer(s), and the SLP to execute the Water Adoption Agreement not less than 28 days prior to the </a:t>
            </a:r>
            <a:r>
              <a:rPr lang="en-GB" sz="1000" b="1"/>
              <a:t>Delivery Date</a:t>
            </a:r>
            <a:r>
              <a:rPr lang="en-GB" sz="1000"/>
              <a:t>.</a:t>
            </a:r>
          </a:p>
        </p:txBody>
      </p:sp>
      <p:cxnSp>
        <p:nvCxnSpPr>
          <p:cNvPr id="44" name="Straight Arrow Connector 43"/>
          <p:cNvCxnSpPr/>
          <p:nvPr/>
        </p:nvCxnSpPr>
        <p:spPr>
          <a:xfrm>
            <a:off x="4416219" y="6807649"/>
            <a:ext cx="0" cy="36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3062355" y="1723167"/>
            <a:ext cx="1864719" cy="562270"/>
          </a:xfrm>
          <a:prstGeom prst="rect">
            <a:avLst/>
          </a:prstGeom>
          <a:noFill/>
          <a:ln w="12700">
            <a:noFill/>
          </a:ln>
        </p:spPr>
        <p:txBody>
          <a:bodyPr wrap="square" lIns="44313" rIns="44313" rtlCol="0">
            <a:spAutoFit/>
          </a:bodyPr>
          <a:lstStyle/>
          <a:p>
            <a:pPr algn="r"/>
            <a:r>
              <a:rPr lang="en-GB" sz="1018">
                <a:solidFill>
                  <a:schemeClr val="bg1">
                    <a:lumMod val="50000"/>
                  </a:schemeClr>
                </a:solidFill>
              </a:rPr>
              <a:t>Hold valid Convertible Quotation (from separate requisition application)</a:t>
            </a:r>
          </a:p>
        </p:txBody>
      </p:sp>
      <p:cxnSp>
        <p:nvCxnSpPr>
          <p:cNvPr id="40" name="Straight Arrow Connector 39"/>
          <p:cNvCxnSpPr/>
          <p:nvPr/>
        </p:nvCxnSpPr>
        <p:spPr>
          <a:xfrm>
            <a:off x="4433227" y="4137819"/>
            <a:ext cx="0" cy="288000"/>
          </a:xfrm>
          <a:prstGeom prst="straightConnector1">
            <a:avLst/>
          </a:prstGeom>
          <a:ln w="127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53" name="Rectangle: Rounded Corners 52">
            <a:extLst>
              <a:ext uri="{FF2B5EF4-FFF2-40B4-BE49-F238E27FC236}">
                <a16:creationId xmlns:a16="http://schemas.microsoft.com/office/drawing/2014/main" id="{44E2A09F-2C66-4452-8825-C1F3AC09418B}"/>
              </a:ext>
            </a:extLst>
          </p:cNvPr>
          <p:cNvSpPr/>
          <p:nvPr/>
        </p:nvSpPr>
        <p:spPr>
          <a:xfrm>
            <a:off x="408240" y="388900"/>
            <a:ext cx="11880000" cy="8856000"/>
          </a:xfrm>
          <a:prstGeom prst="roundRect">
            <a:avLst>
              <a:gd name="adj" fmla="val 252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TextBox 53">
            <a:extLst>
              <a:ext uri="{FF2B5EF4-FFF2-40B4-BE49-F238E27FC236}">
                <a16:creationId xmlns:a16="http://schemas.microsoft.com/office/drawing/2014/main" id="{6B923738-DF28-4EC8-B93C-3BB431867B97}"/>
              </a:ext>
            </a:extLst>
          </p:cNvPr>
          <p:cNvSpPr txBox="1"/>
          <p:nvPr/>
        </p:nvSpPr>
        <p:spPr>
          <a:xfrm>
            <a:off x="630655" y="443755"/>
            <a:ext cx="8370818" cy="400110"/>
          </a:xfrm>
          <a:prstGeom prst="rect">
            <a:avLst/>
          </a:prstGeom>
          <a:noFill/>
        </p:spPr>
        <p:txBody>
          <a:bodyPr wrap="none" rtlCol="0">
            <a:spAutoFit/>
          </a:bodyPr>
          <a:lstStyle/>
          <a:p>
            <a:r>
              <a:rPr lang="en-GB" sz="2000" b="1">
                <a:solidFill>
                  <a:srgbClr val="7030A0"/>
                </a:solidFill>
              </a:rPr>
              <a:t>Stage 3:  Review design / execute Model Water Adoption Agreement (MWAA)</a:t>
            </a:r>
          </a:p>
        </p:txBody>
      </p:sp>
      <p:sp>
        <p:nvSpPr>
          <p:cNvPr id="62" name="TextBox 61">
            <a:extLst>
              <a:ext uri="{FF2B5EF4-FFF2-40B4-BE49-F238E27FC236}">
                <a16:creationId xmlns:a16="http://schemas.microsoft.com/office/drawing/2014/main" id="{069A630B-01E1-474F-9B4E-5B4D27C2F9B6}"/>
              </a:ext>
            </a:extLst>
          </p:cNvPr>
          <p:cNvSpPr txBox="1"/>
          <p:nvPr/>
        </p:nvSpPr>
        <p:spPr>
          <a:xfrm>
            <a:off x="2680030" y="2008297"/>
            <a:ext cx="593488" cy="248979"/>
          </a:xfrm>
          <a:prstGeom prst="rect">
            <a:avLst/>
          </a:prstGeom>
          <a:noFill/>
          <a:ln w="12700">
            <a:solidFill>
              <a:schemeClr val="bg1"/>
            </a:solidFill>
          </a:ln>
        </p:spPr>
        <p:txBody>
          <a:bodyPr wrap="square" lIns="44313" rIns="44313" rtlCol="0">
            <a:spAutoFit/>
          </a:bodyPr>
          <a:lstStyle/>
          <a:p>
            <a:pPr algn="ctr"/>
            <a:r>
              <a:rPr lang="en-GB" sz="1018"/>
              <a:t>or</a:t>
            </a:r>
          </a:p>
        </p:txBody>
      </p:sp>
      <p:sp>
        <p:nvSpPr>
          <p:cNvPr id="66" name="TextBox 65">
            <a:extLst>
              <a:ext uri="{FF2B5EF4-FFF2-40B4-BE49-F238E27FC236}">
                <a16:creationId xmlns:a16="http://schemas.microsoft.com/office/drawing/2014/main" id="{F80947BA-8025-41AC-8729-BCA5E11498E3}"/>
              </a:ext>
            </a:extLst>
          </p:cNvPr>
          <p:cNvSpPr txBox="1"/>
          <p:nvPr/>
        </p:nvSpPr>
        <p:spPr>
          <a:xfrm>
            <a:off x="804235" y="1712225"/>
            <a:ext cx="2066958" cy="553998"/>
          </a:xfrm>
          <a:prstGeom prst="rect">
            <a:avLst/>
          </a:prstGeom>
          <a:noFill/>
          <a:ln w="12700">
            <a:noFill/>
          </a:ln>
        </p:spPr>
        <p:txBody>
          <a:bodyPr wrap="square" lIns="44313" rIns="44313" rtlCol="0" anchor="t">
            <a:spAutoFit/>
          </a:bodyPr>
          <a:lstStyle/>
          <a:p>
            <a:r>
              <a:rPr lang="en-GB" sz="1000"/>
              <a:t>Hold a design acceptance or a draft WAA </a:t>
            </a:r>
            <a:br>
              <a:rPr lang="en-GB" sz="1000"/>
            </a:br>
            <a:r>
              <a:rPr lang="en-GB" sz="1000"/>
              <a:t>(</a:t>
            </a:r>
            <a:r>
              <a:rPr lang="en-GB" sz="1000" b="1">
                <a:solidFill>
                  <a:srgbClr val="7030A0"/>
                </a:solidFill>
              </a:rPr>
              <a:t>See Stage 2</a:t>
            </a:r>
            <a:r>
              <a:rPr lang="en-GB" sz="1000"/>
              <a:t>)</a:t>
            </a:r>
          </a:p>
        </p:txBody>
      </p:sp>
      <p:sp>
        <p:nvSpPr>
          <p:cNvPr id="69" name="TextBox 68">
            <a:extLst>
              <a:ext uri="{FF2B5EF4-FFF2-40B4-BE49-F238E27FC236}">
                <a16:creationId xmlns:a16="http://schemas.microsoft.com/office/drawing/2014/main" id="{CA40E9D9-C654-4200-BEAE-A6B55C208DDC}"/>
              </a:ext>
            </a:extLst>
          </p:cNvPr>
          <p:cNvSpPr txBox="1"/>
          <p:nvPr/>
        </p:nvSpPr>
        <p:spPr>
          <a:xfrm>
            <a:off x="5595222" y="3516800"/>
            <a:ext cx="2567403" cy="718915"/>
          </a:xfrm>
          <a:prstGeom prst="rect">
            <a:avLst/>
          </a:prstGeom>
          <a:solidFill>
            <a:schemeClr val="bg1"/>
          </a:solidFill>
          <a:ln w="28575">
            <a:solidFill>
              <a:srgbClr val="FF0000"/>
            </a:solidFill>
          </a:ln>
        </p:spPr>
        <p:txBody>
          <a:bodyPr wrap="square" lIns="44313" rIns="44313" rtlCol="0" anchor="t">
            <a:spAutoFit/>
          </a:bodyPr>
          <a:lstStyle/>
          <a:p>
            <a:pPr algn="just"/>
            <a:r>
              <a:rPr lang="en-GB" sz="1000"/>
              <a:t>Review customer’s proposed allocation of Contestable Work and Services and provide a draft or revised WAA. </a:t>
            </a:r>
            <a:endParaRPr lang="en-GB" sz="1018"/>
          </a:p>
          <a:p>
            <a:pPr algn="just"/>
            <a:r>
              <a:rPr lang="en-GB" sz="1018"/>
              <a:t>If necessary, amend any quotations. </a:t>
            </a:r>
          </a:p>
        </p:txBody>
      </p:sp>
      <p:cxnSp>
        <p:nvCxnSpPr>
          <p:cNvPr id="72" name="Straight Connector 71">
            <a:extLst>
              <a:ext uri="{FF2B5EF4-FFF2-40B4-BE49-F238E27FC236}">
                <a16:creationId xmlns:a16="http://schemas.microsoft.com/office/drawing/2014/main" id="{9B372FB8-1202-432B-AC54-C195566F7285}"/>
              </a:ext>
            </a:extLst>
          </p:cNvPr>
          <p:cNvCxnSpPr>
            <a:cxnSpLocks/>
          </p:cNvCxnSpPr>
          <p:nvPr/>
        </p:nvCxnSpPr>
        <p:spPr>
          <a:xfrm>
            <a:off x="5171696" y="3185304"/>
            <a:ext cx="423526"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EF7A6489-C315-4931-BA71-21B2FE1878C3}"/>
              </a:ext>
            </a:extLst>
          </p:cNvPr>
          <p:cNvCxnSpPr>
            <a:cxnSpLocks/>
          </p:cNvCxnSpPr>
          <p:nvPr/>
        </p:nvCxnSpPr>
        <p:spPr>
          <a:xfrm>
            <a:off x="2837142" y="2677501"/>
            <a:ext cx="0" cy="252000"/>
          </a:xfrm>
          <a:prstGeom prst="straightConnector1">
            <a:avLst/>
          </a:prstGeom>
          <a:ln w="127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F7DB9C7E-4861-45EB-9B01-2A140850C250}"/>
              </a:ext>
            </a:extLst>
          </p:cNvPr>
          <p:cNvCxnSpPr>
            <a:cxnSpLocks/>
          </p:cNvCxnSpPr>
          <p:nvPr/>
        </p:nvCxnSpPr>
        <p:spPr>
          <a:xfrm flipH="1">
            <a:off x="4430488" y="7582761"/>
            <a:ext cx="2220" cy="252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F7659A1F-C966-47CF-96AC-E0466915FE51}"/>
              </a:ext>
            </a:extLst>
          </p:cNvPr>
          <p:cNvCxnSpPr/>
          <p:nvPr/>
        </p:nvCxnSpPr>
        <p:spPr>
          <a:xfrm>
            <a:off x="6282308" y="7661294"/>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94B772FB-7D4B-4BF8-B719-255008914C5C}"/>
              </a:ext>
            </a:extLst>
          </p:cNvPr>
          <p:cNvSpPr txBox="1"/>
          <p:nvPr/>
        </p:nvSpPr>
        <p:spPr>
          <a:xfrm>
            <a:off x="4426407" y="647349"/>
            <a:ext cx="184731" cy="301173"/>
          </a:xfrm>
          <a:prstGeom prst="rect">
            <a:avLst/>
          </a:prstGeom>
          <a:noFill/>
        </p:spPr>
        <p:txBody>
          <a:bodyPr wrap="none" rtlCol="0">
            <a:spAutoFit/>
          </a:bodyPr>
          <a:lstStyle/>
          <a:p>
            <a:endParaRPr lang="en-GB" sz="1357" b="1"/>
          </a:p>
        </p:txBody>
      </p:sp>
      <p:sp>
        <p:nvSpPr>
          <p:cNvPr id="75" name="TextBox 74">
            <a:extLst>
              <a:ext uri="{FF2B5EF4-FFF2-40B4-BE49-F238E27FC236}">
                <a16:creationId xmlns:a16="http://schemas.microsoft.com/office/drawing/2014/main" id="{C6DBBA7B-6227-4606-853F-16A88C424C7C}"/>
              </a:ext>
            </a:extLst>
          </p:cNvPr>
          <p:cNvSpPr txBox="1"/>
          <p:nvPr/>
        </p:nvSpPr>
        <p:spPr>
          <a:xfrm>
            <a:off x="5589357" y="943467"/>
            <a:ext cx="1698672" cy="510011"/>
          </a:xfrm>
          <a:prstGeom prst="rect">
            <a:avLst/>
          </a:prstGeom>
          <a:noFill/>
          <a:ln w="25400">
            <a:solidFill>
              <a:schemeClr val="tx1"/>
            </a:solidFill>
          </a:ln>
        </p:spPr>
        <p:txBody>
          <a:bodyPr wrap="square" rtlCol="0">
            <a:spAutoFit/>
          </a:bodyPr>
          <a:lstStyle/>
          <a:p>
            <a:pPr algn="ctr"/>
            <a:r>
              <a:rPr lang="en-GB" sz="1357"/>
              <a:t>Water Company</a:t>
            </a:r>
          </a:p>
          <a:p>
            <a:pPr algn="ctr"/>
            <a:r>
              <a:rPr lang="en-GB" sz="1357"/>
              <a:t>(NAV or Regional)</a:t>
            </a:r>
          </a:p>
        </p:txBody>
      </p:sp>
      <p:sp>
        <p:nvSpPr>
          <p:cNvPr id="76" name="TextBox 75">
            <a:extLst>
              <a:ext uri="{FF2B5EF4-FFF2-40B4-BE49-F238E27FC236}">
                <a16:creationId xmlns:a16="http://schemas.microsoft.com/office/drawing/2014/main" id="{C80B1D21-C5FE-4390-B045-986E976E1343}"/>
              </a:ext>
            </a:extLst>
          </p:cNvPr>
          <p:cNvSpPr txBox="1"/>
          <p:nvPr/>
        </p:nvSpPr>
        <p:spPr>
          <a:xfrm>
            <a:off x="8161267" y="943465"/>
            <a:ext cx="2690763" cy="310239"/>
          </a:xfrm>
          <a:prstGeom prst="rect">
            <a:avLst/>
          </a:prstGeom>
          <a:noFill/>
          <a:ln w="25400">
            <a:solidFill>
              <a:schemeClr val="tx1"/>
            </a:solidFill>
          </a:ln>
        </p:spPr>
        <p:txBody>
          <a:bodyPr wrap="square" rtlCol="0">
            <a:spAutoFit/>
          </a:bodyPr>
          <a:lstStyle/>
          <a:p>
            <a:pPr algn="ctr"/>
            <a:r>
              <a:rPr lang="en-GB" sz="1357"/>
              <a:t>Comments &amp; Service Standard</a:t>
            </a:r>
          </a:p>
        </p:txBody>
      </p:sp>
      <p:sp>
        <p:nvSpPr>
          <p:cNvPr id="78" name="TextBox 77">
            <a:extLst>
              <a:ext uri="{FF2B5EF4-FFF2-40B4-BE49-F238E27FC236}">
                <a16:creationId xmlns:a16="http://schemas.microsoft.com/office/drawing/2014/main" id="{62C41D2B-CF25-46CA-B2E4-4B062F877F3C}"/>
              </a:ext>
            </a:extLst>
          </p:cNvPr>
          <p:cNvSpPr txBox="1"/>
          <p:nvPr/>
        </p:nvSpPr>
        <p:spPr>
          <a:xfrm>
            <a:off x="637645" y="952531"/>
            <a:ext cx="1820615" cy="301173"/>
          </a:xfrm>
          <a:prstGeom prst="rect">
            <a:avLst/>
          </a:prstGeom>
          <a:noFill/>
          <a:ln w="25400">
            <a:solidFill>
              <a:schemeClr val="tx1"/>
            </a:solidFill>
          </a:ln>
        </p:spPr>
        <p:txBody>
          <a:bodyPr wrap="square" rtlCol="0">
            <a:spAutoFit/>
          </a:bodyPr>
          <a:lstStyle/>
          <a:p>
            <a:pPr algn="ctr"/>
            <a:r>
              <a:rPr lang="en-GB" sz="1357"/>
              <a:t>Unaccredited Activity</a:t>
            </a:r>
          </a:p>
        </p:txBody>
      </p:sp>
      <p:sp>
        <p:nvSpPr>
          <p:cNvPr id="80" name="TextBox 79">
            <a:extLst>
              <a:ext uri="{FF2B5EF4-FFF2-40B4-BE49-F238E27FC236}">
                <a16:creationId xmlns:a16="http://schemas.microsoft.com/office/drawing/2014/main" id="{D31E93BF-5CDE-45D5-8425-1EBA9BC5A660}"/>
              </a:ext>
            </a:extLst>
          </p:cNvPr>
          <p:cNvSpPr txBox="1"/>
          <p:nvPr/>
        </p:nvSpPr>
        <p:spPr>
          <a:xfrm>
            <a:off x="3242085" y="938471"/>
            <a:ext cx="1922593" cy="510011"/>
          </a:xfrm>
          <a:prstGeom prst="rect">
            <a:avLst/>
          </a:prstGeom>
          <a:noFill/>
          <a:ln w="25400">
            <a:solidFill>
              <a:schemeClr val="tx1"/>
            </a:solidFill>
          </a:ln>
        </p:spPr>
        <p:txBody>
          <a:bodyPr wrap="square" rtlCol="0">
            <a:spAutoFit/>
          </a:bodyPr>
          <a:lstStyle/>
          <a:p>
            <a:pPr algn="ctr"/>
            <a:r>
              <a:rPr lang="en-GB" sz="1357"/>
              <a:t>Accredited Activity</a:t>
            </a:r>
          </a:p>
          <a:p>
            <a:pPr algn="ctr"/>
            <a:r>
              <a:rPr lang="en-GB" sz="1357"/>
              <a:t>(SLP)</a:t>
            </a:r>
          </a:p>
        </p:txBody>
      </p:sp>
      <p:cxnSp>
        <p:nvCxnSpPr>
          <p:cNvPr id="83" name="Straight Connector 82">
            <a:extLst>
              <a:ext uri="{FF2B5EF4-FFF2-40B4-BE49-F238E27FC236}">
                <a16:creationId xmlns:a16="http://schemas.microsoft.com/office/drawing/2014/main" id="{2A91D334-282B-45DC-B6DB-2A6187B7FE43}"/>
              </a:ext>
            </a:extLst>
          </p:cNvPr>
          <p:cNvCxnSpPr/>
          <p:nvPr/>
        </p:nvCxnSpPr>
        <p:spPr>
          <a:xfrm>
            <a:off x="5410391" y="1228043"/>
            <a:ext cx="0" cy="799200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
        <p:nvSpPr>
          <p:cNvPr id="91" name="TextBox 90">
            <a:extLst>
              <a:ext uri="{FF2B5EF4-FFF2-40B4-BE49-F238E27FC236}">
                <a16:creationId xmlns:a16="http://schemas.microsoft.com/office/drawing/2014/main" id="{1AAA60E2-FB30-4897-9704-171C78BDFDE9}"/>
              </a:ext>
            </a:extLst>
          </p:cNvPr>
          <p:cNvSpPr txBox="1"/>
          <p:nvPr/>
        </p:nvSpPr>
        <p:spPr>
          <a:xfrm>
            <a:off x="5599198" y="2930114"/>
            <a:ext cx="2557860" cy="405624"/>
          </a:xfrm>
          <a:prstGeom prst="rect">
            <a:avLst/>
          </a:prstGeom>
          <a:solidFill>
            <a:schemeClr val="bg1"/>
          </a:solidFill>
          <a:ln w="28575">
            <a:solidFill>
              <a:srgbClr val="FF0000"/>
            </a:solidFill>
          </a:ln>
        </p:spPr>
        <p:txBody>
          <a:bodyPr wrap="square" lIns="44313" rIns="44313" rtlCol="0" anchor="t">
            <a:spAutoFit/>
          </a:bodyPr>
          <a:lstStyle/>
          <a:p>
            <a:pPr algn="just"/>
            <a:r>
              <a:rPr lang="en-GB" sz="1000"/>
              <a:t>Receive either draft WAA from customer  or a request to send WAA to customer.</a:t>
            </a:r>
          </a:p>
        </p:txBody>
      </p:sp>
      <p:cxnSp>
        <p:nvCxnSpPr>
          <p:cNvPr id="95" name="Straight Connector 94">
            <a:extLst>
              <a:ext uri="{FF2B5EF4-FFF2-40B4-BE49-F238E27FC236}">
                <a16:creationId xmlns:a16="http://schemas.microsoft.com/office/drawing/2014/main" id="{1E2FF83E-08B1-4733-BFF9-E2AE4B034FF2}"/>
              </a:ext>
            </a:extLst>
          </p:cNvPr>
          <p:cNvCxnSpPr/>
          <p:nvPr/>
        </p:nvCxnSpPr>
        <p:spPr>
          <a:xfrm flipV="1">
            <a:off x="4440657" y="4134956"/>
            <a:ext cx="1152000" cy="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0C86ABAB-E7C7-40DB-BB7F-761DABCE3ECD}"/>
              </a:ext>
            </a:extLst>
          </p:cNvPr>
          <p:cNvCxnSpPr>
            <a:cxnSpLocks/>
          </p:cNvCxnSpPr>
          <p:nvPr/>
        </p:nvCxnSpPr>
        <p:spPr>
          <a:xfrm>
            <a:off x="6282308" y="3332510"/>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a:extLst>
              <a:ext uri="{FF2B5EF4-FFF2-40B4-BE49-F238E27FC236}">
                <a16:creationId xmlns:a16="http://schemas.microsoft.com/office/drawing/2014/main" id="{F71D4F72-9006-4462-A607-6679A7406C90}"/>
              </a:ext>
            </a:extLst>
          </p:cNvPr>
          <p:cNvCxnSpPr>
            <a:cxnSpLocks/>
          </p:cNvCxnSpPr>
          <p:nvPr/>
        </p:nvCxnSpPr>
        <p:spPr>
          <a:xfrm>
            <a:off x="6282308" y="4235715"/>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FD4F40A5-D4BA-4580-A04F-5CB033FDCEE9}"/>
              </a:ext>
            </a:extLst>
          </p:cNvPr>
          <p:cNvCxnSpPr/>
          <p:nvPr/>
        </p:nvCxnSpPr>
        <p:spPr>
          <a:xfrm flipV="1">
            <a:off x="8218813" y="2941879"/>
            <a:ext cx="216000"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21813C4D-1258-4883-9119-B0DA22A8C790}"/>
              </a:ext>
            </a:extLst>
          </p:cNvPr>
          <p:cNvCxnSpPr>
            <a:cxnSpLocks/>
          </p:cNvCxnSpPr>
          <p:nvPr/>
        </p:nvCxnSpPr>
        <p:spPr>
          <a:xfrm>
            <a:off x="8232931" y="7315158"/>
            <a:ext cx="720000"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6027A6A1-D3CF-451B-90DB-42DBE645894C}"/>
              </a:ext>
            </a:extLst>
          </p:cNvPr>
          <p:cNvCxnSpPr>
            <a:cxnSpLocks/>
          </p:cNvCxnSpPr>
          <p:nvPr/>
        </p:nvCxnSpPr>
        <p:spPr>
          <a:xfrm flipH="1" flipV="1">
            <a:off x="8336682" y="2939092"/>
            <a:ext cx="0" cy="756000"/>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111" name="Straight Arrow Connector 110">
            <a:extLst>
              <a:ext uri="{FF2B5EF4-FFF2-40B4-BE49-F238E27FC236}">
                <a16:creationId xmlns:a16="http://schemas.microsoft.com/office/drawing/2014/main" id="{23174E8E-C5D5-4509-8C1B-D0DDC73B2789}"/>
              </a:ext>
            </a:extLst>
          </p:cNvPr>
          <p:cNvCxnSpPr>
            <a:cxnSpLocks/>
          </p:cNvCxnSpPr>
          <p:nvPr/>
        </p:nvCxnSpPr>
        <p:spPr>
          <a:xfrm flipH="1">
            <a:off x="8336682" y="3516591"/>
            <a:ext cx="2" cy="3798567"/>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6C5690F7-342D-4CB9-8EC9-E7E213DB99E0}"/>
              </a:ext>
            </a:extLst>
          </p:cNvPr>
          <p:cNvCxnSpPr>
            <a:cxnSpLocks/>
          </p:cNvCxnSpPr>
          <p:nvPr/>
        </p:nvCxnSpPr>
        <p:spPr>
          <a:xfrm>
            <a:off x="8529622" y="4625141"/>
            <a:ext cx="1223039" cy="423"/>
          </a:xfrm>
          <a:prstGeom prst="straightConnector1">
            <a:avLst/>
          </a:prstGeom>
          <a:ln w="28575">
            <a:solidFill>
              <a:srgbClr val="FF66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4" name="TextBox 73">
            <a:extLst>
              <a:ext uri="{FF2B5EF4-FFF2-40B4-BE49-F238E27FC236}">
                <a16:creationId xmlns:a16="http://schemas.microsoft.com/office/drawing/2014/main" id="{39EE1595-860F-4FD4-A64C-4A9219514C80}"/>
              </a:ext>
            </a:extLst>
          </p:cNvPr>
          <p:cNvSpPr txBox="1"/>
          <p:nvPr/>
        </p:nvSpPr>
        <p:spPr>
          <a:xfrm rot="16200000">
            <a:off x="8019604" y="5246917"/>
            <a:ext cx="1071054" cy="276999"/>
          </a:xfrm>
          <a:prstGeom prst="rect">
            <a:avLst/>
          </a:prstGeom>
          <a:solidFill>
            <a:schemeClr val="bg1"/>
          </a:solidFill>
          <a:ln w="12700">
            <a:noFill/>
          </a:ln>
        </p:spPr>
        <p:txBody>
          <a:bodyPr wrap="square" lIns="44313" rIns="44313" rtlCol="0">
            <a:spAutoFit/>
          </a:bodyPr>
          <a:lstStyle/>
          <a:p>
            <a:r>
              <a:rPr lang="en-GB" sz="1200" b="1"/>
              <a:t>SLPM –S3</a:t>
            </a:r>
            <a:endParaRPr lang="en-GB" sz="1200"/>
          </a:p>
        </p:txBody>
      </p:sp>
      <p:sp>
        <p:nvSpPr>
          <p:cNvPr id="84" name="TextBox 83">
            <a:extLst>
              <a:ext uri="{FF2B5EF4-FFF2-40B4-BE49-F238E27FC236}">
                <a16:creationId xmlns:a16="http://schemas.microsoft.com/office/drawing/2014/main" id="{10760030-7E77-49CA-AEBE-FA4E1A76169E}"/>
              </a:ext>
            </a:extLst>
          </p:cNvPr>
          <p:cNvSpPr txBox="1"/>
          <p:nvPr/>
        </p:nvSpPr>
        <p:spPr>
          <a:xfrm>
            <a:off x="9857375" y="4440100"/>
            <a:ext cx="859123" cy="276999"/>
          </a:xfrm>
          <a:prstGeom prst="rect">
            <a:avLst/>
          </a:prstGeom>
          <a:solidFill>
            <a:schemeClr val="bg1"/>
          </a:solidFill>
          <a:ln w="12700">
            <a:noFill/>
          </a:ln>
        </p:spPr>
        <p:txBody>
          <a:bodyPr wrap="square" lIns="44313" rIns="44313" rtlCol="0">
            <a:spAutoFit/>
          </a:bodyPr>
          <a:lstStyle/>
          <a:p>
            <a:r>
              <a:rPr lang="en-GB" sz="1200" b="1"/>
              <a:t>SLPM –S4/1</a:t>
            </a:r>
            <a:endParaRPr lang="en-GB" sz="1200"/>
          </a:p>
        </p:txBody>
      </p:sp>
      <p:sp>
        <p:nvSpPr>
          <p:cNvPr id="87" name="TextBox 86">
            <a:extLst>
              <a:ext uri="{FF2B5EF4-FFF2-40B4-BE49-F238E27FC236}">
                <a16:creationId xmlns:a16="http://schemas.microsoft.com/office/drawing/2014/main" id="{6D618232-7F37-409A-9076-0768116E36C6}"/>
              </a:ext>
            </a:extLst>
          </p:cNvPr>
          <p:cNvSpPr txBox="1"/>
          <p:nvPr/>
        </p:nvSpPr>
        <p:spPr>
          <a:xfrm>
            <a:off x="8552682" y="8134400"/>
            <a:ext cx="3667612" cy="861774"/>
          </a:xfrm>
          <a:prstGeom prst="rect">
            <a:avLst/>
          </a:prstGeom>
          <a:solidFill>
            <a:schemeClr val="bg1"/>
          </a:solidFill>
          <a:ln w="12700">
            <a:noFill/>
          </a:ln>
        </p:spPr>
        <p:txBody>
          <a:bodyPr wrap="square" lIns="44313" rIns="44313" rtlCol="0" anchor="t">
            <a:spAutoFit/>
          </a:bodyPr>
          <a:lstStyle/>
          <a:p>
            <a:pPr algn="just"/>
            <a:r>
              <a:rPr lang="en-GB" sz="1000" b="1"/>
              <a:t>Note 3.3: </a:t>
            </a:r>
            <a:r>
              <a:rPr lang="en-GB" sz="1000" b="1">
                <a:solidFill>
                  <a:srgbClr val="002060"/>
                </a:solidFill>
              </a:rPr>
              <a:t> </a:t>
            </a:r>
            <a:r>
              <a:rPr lang="en-GB" sz="1000"/>
              <a:t>These procedures anticipate that plot references will typically be provided to the customer during stage 7, but Water Companies are permitted to vary the timing  of provision of these references (see permitted Local Practices in the Water Sector guidance).  </a:t>
            </a:r>
          </a:p>
        </p:txBody>
      </p:sp>
      <p:sp>
        <p:nvSpPr>
          <p:cNvPr id="82" name="TextBox 81">
            <a:extLst>
              <a:ext uri="{FF2B5EF4-FFF2-40B4-BE49-F238E27FC236}">
                <a16:creationId xmlns:a16="http://schemas.microsoft.com/office/drawing/2014/main" id="{170F3EBA-D981-4201-8A95-E1C711DA6834}"/>
              </a:ext>
            </a:extLst>
          </p:cNvPr>
          <p:cNvSpPr txBox="1"/>
          <p:nvPr/>
        </p:nvSpPr>
        <p:spPr>
          <a:xfrm>
            <a:off x="8552682" y="1758088"/>
            <a:ext cx="3667612" cy="2403415"/>
          </a:xfrm>
          <a:prstGeom prst="rect">
            <a:avLst/>
          </a:prstGeom>
          <a:solidFill>
            <a:schemeClr val="bg1"/>
          </a:solidFill>
          <a:ln w="12700">
            <a:noFill/>
          </a:ln>
        </p:spPr>
        <p:txBody>
          <a:bodyPr wrap="square" lIns="44313" rIns="44313" rtlCol="0" anchor="t">
            <a:spAutoFit/>
          </a:bodyPr>
          <a:lstStyle/>
          <a:p>
            <a:pPr algn="just"/>
            <a:r>
              <a:rPr lang="en-GB" sz="1000" b="1"/>
              <a:t>Note 3.2:</a:t>
            </a:r>
            <a:r>
              <a:rPr lang="en-GB" sz="1000"/>
              <a:t>Taking into account the information available from Stage 1c, the Developer and SLP may propose a preferred Source of Water </a:t>
            </a:r>
            <a:r>
              <a:rPr lang="en-GB" sz="1000" b="1"/>
              <a:t>Delivery Date </a:t>
            </a:r>
            <a:r>
              <a:rPr lang="en-GB" sz="1000"/>
              <a:t>for inclusion in the WAA.  The Delivery Date shall be no less than *42 calendar days from the date of receipt by the Water Company of final design acceptance submission (provided that the Water Company is in receipt of all required information).  That is 14 days for the design to be accepted and 28 days to deliver the Source of Water. *SLPM 2/2b, SLPM S3 and S4/1</a:t>
            </a:r>
            <a:endParaRPr lang="en-GB" sz="1000">
              <a:cs typeface="Calibri"/>
            </a:endParaRPr>
          </a:p>
          <a:p>
            <a:endParaRPr lang="en-GB" sz="1000">
              <a:cs typeface="Calibri"/>
            </a:endParaRPr>
          </a:p>
          <a:p>
            <a:pPr algn="just"/>
            <a:r>
              <a:rPr lang="en-GB" sz="1000"/>
              <a:t>If a Delivery Date is unable to be set such that an agreed future date would apply, this shall be set at no less than 28 days following receipt by the Water Company of due notification and providing that nothing has changed in the intervening period that may impact on the approved Site design. See also Stage 4 (note 4.1).</a:t>
            </a:r>
            <a:endParaRPr lang="en-GB" sz="1000">
              <a:cs typeface="Calibri"/>
            </a:endParaRPr>
          </a:p>
          <a:p>
            <a:pPr algn="just"/>
            <a:endParaRPr lang="en-GB" sz="1018"/>
          </a:p>
        </p:txBody>
      </p:sp>
      <p:cxnSp>
        <p:nvCxnSpPr>
          <p:cNvPr id="81" name="Straight Arrow Connector 80">
            <a:extLst>
              <a:ext uri="{FF2B5EF4-FFF2-40B4-BE49-F238E27FC236}">
                <a16:creationId xmlns:a16="http://schemas.microsoft.com/office/drawing/2014/main" id="{4DE7F73E-CD81-4B9A-AE01-05E71130D253}"/>
              </a:ext>
            </a:extLst>
          </p:cNvPr>
          <p:cNvCxnSpPr>
            <a:cxnSpLocks/>
          </p:cNvCxnSpPr>
          <p:nvPr/>
        </p:nvCxnSpPr>
        <p:spPr>
          <a:xfrm>
            <a:off x="818664" y="2691729"/>
            <a:ext cx="0" cy="1728000"/>
          </a:xfrm>
          <a:prstGeom prst="straightConnector1">
            <a:avLst/>
          </a:prstGeom>
          <a:ln w="127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10BBBCF7-87E4-46CF-AB20-913281EEDA40}"/>
              </a:ext>
            </a:extLst>
          </p:cNvPr>
          <p:cNvCxnSpPr>
            <a:cxnSpLocks/>
          </p:cNvCxnSpPr>
          <p:nvPr/>
        </p:nvCxnSpPr>
        <p:spPr>
          <a:xfrm flipV="1">
            <a:off x="5182124" y="4742057"/>
            <a:ext cx="396000" cy="1859"/>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086EB339-AEFF-468B-A0B8-4DF72925ED4F}"/>
              </a:ext>
            </a:extLst>
          </p:cNvPr>
          <p:cNvSpPr txBox="1"/>
          <p:nvPr/>
        </p:nvSpPr>
        <p:spPr>
          <a:xfrm>
            <a:off x="10806388" y="9201090"/>
            <a:ext cx="1939477" cy="400110"/>
          </a:xfrm>
          <a:prstGeom prst="rect">
            <a:avLst/>
          </a:prstGeom>
          <a:noFill/>
        </p:spPr>
        <p:txBody>
          <a:bodyPr wrap="square" rtlCol="0">
            <a:spAutoFit/>
          </a:bodyPr>
          <a:lstStyle/>
          <a:p>
            <a:pPr algn="ctr"/>
            <a:r>
              <a:rPr lang="en-GB" sz="2000" b="1" i="1">
                <a:solidFill>
                  <a:srgbClr val="7030A0"/>
                </a:solidFill>
                <a:latin typeface="Abadi Extra Light" panose="020B0204020104020204" pitchFamily="34" charset="0"/>
              </a:rPr>
              <a:t> </a:t>
            </a:r>
            <a:r>
              <a:rPr lang="en-GB" sz="1200" b="1" i="1">
                <a:solidFill>
                  <a:srgbClr val="7030A0"/>
                </a:solidFill>
                <a:latin typeface="Abadi Extra Light" panose="020B0204020104020204" pitchFamily="34" charset="0"/>
              </a:rPr>
              <a:t>Appendix C - 6</a:t>
            </a:r>
            <a:endParaRPr lang="en-GB" sz="2000" b="1" i="1">
              <a:solidFill>
                <a:srgbClr val="7030A0"/>
              </a:solidFill>
              <a:latin typeface="Abadi Extra Light" panose="020B0204020104020204" pitchFamily="34" charset="0"/>
            </a:endParaRPr>
          </a:p>
        </p:txBody>
      </p:sp>
      <p:sp>
        <p:nvSpPr>
          <p:cNvPr id="102" name="TextBox 101">
            <a:extLst>
              <a:ext uri="{FF2B5EF4-FFF2-40B4-BE49-F238E27FC236}">
                <a16:creationId xmlns:a16="http://schemas.microsoft.com/office/drawing/2014/main" id="{D14BA948-9B0F-4746-A8B3-299D8FA7A39E}"/>
              </a:ext>
            </a:extLst>
          </p:cNvPr>
          <p:cNvSpPr txBox="1"/>
          <p:nvPr/>
        </p:nvSpPr>
        <p:spPr>
          <a:xfrm>
            <a:off x="10574476" y="370655"/>
            <a:ext cx="1939477" cy="400110"/>
          </a:xfrm>
          <a:prstGeom prst="rect">
            <a:avLst/>
          </a:prstGeom>
          <a:noFill/>
        </p:spPr>
        <p:txBody>
          <a:bodyPr wrap="square" rtlCol="0">
            <a:spAutoFit/>
          </a:bodyPr>
          <a:lstStyle/>
          <a:p>
            <a:pPr algn="ctr"/>
            <a:r>
              <a:rPr lang="en-GB" sz="2000" b="1" i="1" dirty="0">
                <a:solidFill>
                  <a:srgbClr val="7030A0"/>
                </a:solidFill>
                <a:latin typeface="Abadi Extra Light" panose="020B0204020104020204" pitchFamily="34" charset="0"/>
              </a:rPr>
              <a:t> </a:t>
            </a:r>
            <a:r>
              <a:rPr lang="en-GB" sz="1200" b="1" i="1" dirty="0">
                <a:solidFill>
                  <a:srgbClr val="7030A0"/>
                </a:solidFill>
                <a:latin typeface="Abadi Extra Light" panose="020B0204020104020204" pitchFamily="34" charset="0"/>
              </a:rPr>
              <a:t>Version: 1</a:t>
            </a:r>
            <a:endParaRPr lang="en-GB" sz="2000" b="1" i="1" dirty="0">
              <a:solidFill>
                <a:srgbClr val="7030A0"/>
              </a:solidFill>
              <a:latin typeface="Abadi Extra Light" panose="020B0204020104020204" pitchFamily="34" charset="0"/>
            </a:endParaRPr>
          </a:p>
        </p:txBody>
      </p:sp>
      <p:sp>
        <p:nvSpPr>
          <p:cNvPr id="103" name="TextBox 102">
            <a:extLst>
              <a:ext uri="{FF2B5EF4-FFF2-40B4-BE49-F238E27FC236}">
                <a16:creationId xmlns:a16="http://schemas.microsoft.com/office/drawing/2014/main" id="{7A3F5799-2858-425A-9226-3320B3A53EC2}"/>
              </a:ext>
            </a:extLst>
          </p:cNvPr>
          <p:cNvSpPr txBox="1"/>
          <p:nvPr/>
        </p:nvSpPr>
        <p:spPr>
          <a:xfrm>
            <a:off x="70305" y="9184276"/>
            <a:ext cx="1939477" cy="400110"/>
          </a:xfrm>
          <a:prstGeom prst="rect">
            <a:avLst/>
          </a:prstGeom>
          <a:noFill/>
        </p:spPr>
        <p:txBody>
          <a:bodyPr wrap="square" rtlCol="0">
            <a:spAutoFit/>
          </a:bodyPr>
          <a:lstStyle/>
          <a:p>
            <a:pPr algn="ctr"/>
            <a:r>
              <a:rPr lang="en-GB" sz="2000" dirty="0">
                <a:solidFill>
                  <a:srgbClr val="7030A0"/>
                </a:solidFill>
                <a:latin typeface="+mj-lt"/>
              </a:rPr>
              <a:t> </a:t>
            </a:r>
            <a:r>
              <a:rPr lang="en-GB" sz="1200" dirty="0">
                <a:solidFill>
                  <a:srgbClr val="7030A0"/>
                </a:solidFill>
                <a:latin typeface="+mj-lt"/>
              </a:rPr>
              <a:t>© Water UK </a:t>
            </a:r>
            <a:r>
              <a:rPr lang="en-GB" sz="1200" dirty="0">
                <a:solidFill>
                  <a:srgbClr val="7030A0"/>
                </a:solidFill>
              </a:rPr>
              <a:t>071019</a:t>
            </a:r>
            <a:endParaRPr lang="en-GB" sz="2000" dirty="0">
              <a:solidFill>
                <a:srgbClr val="7030A0"/>
              </a:solidFill>
              <a:latin typeface="+mj-lt"/>
            </a:endParaRPr>
          </a:p>
        </p:txBody>
      </p:sp>
      <p:sp>
        <p:nvSpPr>
          <p:cNvPr id="89" name="TextBox 88">
            <a:extLst>
              <a:ext uri="{FF2B5EF4-FFF2-40B4-BE49-F238E27FC236}">
                <a16:creationId xmlns:a16="http://schemas.microsoft.com/office/drawing/2014/main" id="{ABAEA170-BFF6-41C0-8ADD-B77DB53AAABF}"/>
              </a:ext>
            </a:extLst>
          </p:cNvPr>
          <p:cNvSpPr txBox="1"/>
          <p:nvPr/>
        </p:nvSpPr>
        <p:spPr>
          <a:xfrm>
            <a:off x="9790116" y="4687453"/>
            <a:ext cx="1031095" cy="400110"/>
          </a:xfrm>
          <a:prstGeom prst="rect">
            <a:avLst/>
          </a:prstGeom>
          <a:noFill/>
          <a:ln w="12700">
            <a:noFill/>
          </a:ln>
        </p:spPr>
        <p:txBody>
          <a:bodyPr wrap="square" lIns="44313" rIns="44313" rtlCol="0">
            <a:spAutoFit/>
          </a:bodyPr>
          <a:lstStyle/>
          <a:p>
            <a:pPr algn="ctr"/>
            <a:r>
              <a:rPr lang="en-GB" sz="1000" b="1"/>
              <a:t>“Right day” metric</a:t>
            </a:r>
            <a:r>
              <a:rPr lang="en-GB" sz="1000"/>
              <a:t> </a:t>
            </a:r>
          </a:p>
        </p:txBody>
      </p:sp>
      <p:sp>
        <p:nvSpPr>
          <p:cNvPr id="61" name="TextBox 60">
            <a:extLst>
              <a:ext uri="{FF2B5EF4-FFF2-40B4-BE49-F238E27FC236}">
                <a16:creationId xmlns:a16="http://schemas.microsoft.com/office/drawing/2014/main" id="{0C52FEEB-FCB1-41F3-8E43-A3C2EA9F37E8}"/>
              </a:ext>
            </a:extLst>
          </p:cNvPr>
          <p:cNvSpPr txBox="1"/>
          <p:nvPr/>
        </p:nvSpPr>
        <p:spPr>
          <a:xfrm>
            <a:off x="10821212" y="4388498"/>
            <a:ext cx="1399082" cy="718915"/>
          </a:xfrm>
          <a:prstGeom prst="rect">
            <a:avLst/>
          </a:prstGeom>
          <a:noFill/>
          <a:ln w="12700">
            <a:solidFill>
              <a:schemeClr val="bg1"/>
            </a:solidFill>
          </a:ln>
        </p:spPr>
        <p:txBody>
          <a:bodyPr wrap="square" lIns="44313" rIns="44313" rtlCol="0">
            <a:spAutoFit/>
          </a:bodyPr>
          <a:lstStyle/>
          <a:p>
            <a:pPr algn="just"/>
            <a:r>
              <a:rPr lang="en-GB" sz="1018" b="1"/>
              <a:t>Water company performance measured on a right day basis as shown in Stage 4</a:t>
            </a:r>
          </a:p>
        </p:txBody>
      </p:sp>
    </p:spTree>
    <p:extLst>
      <p:ext uri="{BB962C8B-B14F-4D97-AF65-F5344CB8AC3E}">
        <p14:creationId xmlns:p14="http://schemas.microsoft.com/office/powerpoint/2010/main" val="90928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631407" y="381129"/>
            <a:ext cx="184731" cy="301173"/>
          </a:xfrm>
          <a:prstGeom prst="rect">
            <a:avLst/>
          </a:prstGeom>
          <a:noFill/>
        </p:spPr>
        <p:txBody>
          <a:bodyPr wrap="none" rtlCol="0">
            <a:spAutoFit/>
          </a:bodyPr>
          <a:lstStyle/>
          <a:p>
            <a:endParaRPr lang="en-GB" sz="1357" b="1"/>
          </a:p>
        </p:txBody>
      </p:sp>
      <p:sp>
        <p:nvSpPr>
          <p:cNvPr id="12" name="TextBox 11"/>
          <p:cNvSpPr txBox="1"/>
          <p:nvPr/>
        </p:nvSpPr>
        <p:spPr>
          <a:xfrm>
            <a:off x="2963338" y="2591200"/>
            <a:ext cx="2201340" cy="707886"/>
          </a:xfrm>
          <a:prstGeom prst="rect">
            <a:avLst/>
          </a:prstGeom>
          <a:solidFill>
            <a:schemeClr val="bg1"/>
          </a:solidFill>
          <a:ln w="28575">
            <a:solidFill>
              <a:srgbClr val="00B050"/>
            </a:solidFill>
          </a:ln>
        </p:spPr>
        <p:txBody>
          <a:bodyPr wrap="square" lIns="44313" rIns="44313" rtlCol="0" anchor="t">
            <a:spAutoFit/>
          </a:bodyPr>
          <a:lstStyle/>
          <a:p>
            <a:pPr algn="just"/>
            <a:r>
              <a:rPr lang="en-GB" sz="1000"/>
              <a:t>Construct Self-Laid Main in accordance with SLP Accept Design or Water Company Design and WAA (see note 4.2).</a:t>
            </a:r>
          </a:p>
        </p:txBody>
      </p:sp>
      <p:sp>
        <p:nvSpPr>
          <p:cNvPr id="21" name="TextBox 20"/>
          <p:cNvSpPr txBox="1"/>
          <p:nvPr/>
        </p:nvSpPr>
        <p:spPr>
          <a:xfrm>
            <a:off x="5589357" y="2535079"/>
            <a:ext cx="2254950" cy="718915"/>
          </a:xfrm>
          <a:prstGeom prst="rect">
            <a:avLst/>
          </a:prstGeom>
          <a:noFill/>
          <a:ln w="28575">
            <a:solidFill>
              <a:srgbClr val="FF0000"/>
            </a:solidFill>
          </a:ln>
        </p:spPr>
        <p:txBody>
          <a:bodyPr wrap="square" lIns="44313" rIns="44313" rtlCol="0" anchor="t">
            <a:spAutoFit/>
          </a:bodyPr>
          <a:lstStyle/>
          <a:p>
            <a:pPr algn="just"/>
            <a:r>
              <a:rPr lang="en-GB" sz="1000"/>
              <a:t>If appropriate, carry-out coordination and compliance visits to support design coordination and alignment with the WAA.</a:t>
            </a:r>
          </a:p>
        </p:txBody>
      </p:sp>
      <p:sp>
        <p:nvSpPr>
          <p:cNvPr id="23" name="TextBox 22"/>
          <p:cNvSpPr txBox="1"/>
          <p:nvPr/>
        </p:nvSpPr>
        <p:spPr>
          <a:xfrm>
            <a:off x="5591342" y="6694390"/>
            <a:ext cx="2263401" cy="718915"/>
          </a:xfrm>
          <a:prstGeom prst="rect">
            <a:avLst/>
          </a:prstGeom>
          <a:noFill/>
          <a:ln w="28575">
            <a:solidFill>
              <a:srgbClr val="FF0000"/>
            </a:solidFill>
          </a:ln>
        </p:spPr>
        <p:txBody>
          <a:bodyPr wrap="square" lIns="44313" rIns="44313" rtlCol="0">
            <a:spAutoFit/>
          </a:bodyPr>
          <a:lstStyle/>
          <a:p>
            <a:pPr algn="just"/>
            <a:r>
              <a:rPr lang="en-GB" sz="1018"/>
              <a:t>Witness or audit disinfection using a risk based approach.  Specify any additional water quality parameter testing necessary.  </a:t>
            </a:r>
          </a:p>
        </p:txBody>
      </p:sp>
      <p:sp>
        <p:nvSpPr>
          <p:cNvPr id="24" name="TextBox 23"/>
          <p:cNvSpPr txBox="1"/>
          <p:nvPr/>
        </p:nvSpPr>
        <p:spPr>
          <a:xfrm>
            <a:off x="2862184" y="6066327"/>
            <a:ext cx="2303335" cy="1345497"/>
          </a:xfrm>
          <a:prstGeom prst="rect">
            <a:avLst/>
          </a:prstGeom>
          <a:noFill/>
          <a:ln w="28575">
            <a:solidFill>
              <a:srgbClr val="00B050"/>
            </a:solidFill>
          </a:ln>
        </p:spPr>
        <p:txBody>
          <a:bodyPr wrap="square" lIns="44313" rIns="44313" rtlCol="0">
            <a:spAutoFit/>
          </a:bodyPr>
          <a:lstStyle/>
          <a:p>
            <a:pPr algn="just"/>
            <a:r>
              <a:rPr lang="en-GB" sz="1018"/>
              <a:t>Carry out pressure test in accordance with agreed method/programme and provide results.</a:t>
            </a:r>
          </a:p>
          <a:p>
            <a:pPr algn="just"/>
            <a:r>
              <a:rPr lang="en-GB" sz="1018"/>
              <a:t>Flush and disinfect (chlorinate) mains in accordance with agreed method &amp; provide records. Take water quality sample (see note 4.4) or ask Water Company to sample</a:t>
            </a:r>
          </a:p>
        </p:txBody>
      </p:sp>
      <p:sp>
        <p:nvSpPr>
          <p:cNvPr id="30" name="TextBox 29"/>
          <p:cNvSpPr txBox="1"/>
          <p:nvPr/>
        </p:nvSpPr>
        <p:spPr>
          <a:xfrm>
            <a:off x="5589357" y="1542137"/>
            <a:ext cx="2254952" cy="875561"/>
          </a:xfrm>
          <a:prstGeom prst="rect">
            <a:avLst/>
          </a:prstGeom>
          <a:noFill/>
          <a:ln w="28575">
            <a:solidFill>
              <a:schemeClr val="accent6"/>
            </a:solidFill>
            <a:prstDash val="sysDash"/>
          </a:ln>
        </p:spPr>
        <p:txBody>
          <a:bodyPr wrap="square" lIns="44313" rIns="44313" rtlCol="0" anchor="t">
            <a:spAutoFit/>
          </a:bodyPr>
          <a:lstStyle/>
          <a:p>
            <a:pPr algn="just"/>
            <a:r>
              <a:rPr lang="en-GB" sz="1000"/>
              <a:t>Progress provision of any Company Works (such as designing and installing any new branch or spur) in accordance with </a:t>
            </a:r>
            <a:r>
              <a:rPr lang="en-GB" sz="1000" b="1"/>
              <a:t>Delivery Date </a:t>
            </a:r>
            <a:r>
              <a:rPr lang="en-GB" sz="1000"/>
              <a:t>/ location</a:t>
            </a:r>
          </a:p>
          <a:p>
            <a:pPr algn="just"/>
            <a:r>
              <a:rPr lang="en-GB" sz="1018"/>
              <a:t>(see note 4.1)</a:t>
            </a:r>
          </a:p>
        </p:txBody>
      </p:sp>
      <p:cxnSp>
        <p:nvCxnSpPr>
          <p:cNvPr id="58" name="Straight Arrow Connector 57"/>
          <p:cNvCxnSpPr>
            <a:cxnSpLocks/>
          </p:cNvCxnSpPr>
          <p:nvPr/>
        </p:nvCxnSpPr>
        <p:spPr>
          <a:xfrm flipH="1">
            <a:off x="4211671" y="7402237"/>
            <a:ext cx="2" cy="28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cxnSpLocks/>
          </p:cNvCxnSpPr>
          <p:nvPr/>
        </p:nvCxnSpPr>
        <p:spPr>
          <a:xfrm>
            <a:off x="5159342" y="2825260"/>
            <a:ext cx="432000"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a:cxnSpLocks/>
          </p:cNvCxnSpPr>
          <p:nvPr/>
        </p:nvCxnSpPr>
        <p:spPr>
          <a:xfrm flipH="1">
            <a:off x="4210639" y="3140761"/>
            <a:ext cx="1210" cy="324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5588249" y="4649339"/>
            <a:ext cx="2254425" cy="1169551"/>
          </a:xfrm>
          <a:prstGeom prst="rect">
            <a:avLst/>
          </a:prstGeom>
          <a:noFill/>
          <a:ln w="28575">
            <a:solidFill>
              <a:srgbClr val="FF0000"/>
            </a:solidFill>
          </a:ln>
        </p:spPr>
        <p:txBody>
          <a:bodyPr wrap="square" lIns="44313" rIns="44313" rtlCol="0" anchor="t">
            <a:spAutoFit/>
          </a:bodyPr>
          <a:lstStyle/>
          <a:p>
            <a:pPr algn="just"/>
            <a:r>
              <a:rPr lang="en-GB" sz="1000"/>
              <a:t>Confirm availability of Source of Water for Testing including operational information on Existing Main (such as restriction to flow rate, or unusual pressures).  If water is not available at the anticipated location or date, confirm an alternative Source of Water for Testing.</a:t>
            </a:r>
          </a:p>
        </p:txBody>
      </p:sp>
      <p:sp>
        <p:nvSpPr>
          <p:cNvPr id="80" name="TextBox 79"/>
          <p:cNvSpPr txBox="1"/>
          <p:nvPr/>
        </p:nvSpPr>
        <p:spPr>
          <a:xfrm>
            <a:off x="2884455" y="8673378"/>
            <a:ext cx="2284227" cy="248979"/>
          </a:xfrm>
          <a:prstGeom prst="rect">
            <a:avLst/>
          </a:prstGeom>
          <a:noFill/>
          <a:ln w="28575">
            <a:solidFill>
              <a:srgbClr val="00B050"/>
            </a:solidFill>
          </a:ln>
        </p:spPr>
        <p:txBody>
          <a:bodyPr wrap="square" lIns="44313" rIns="44313" rtlCol="0">
            <a:spAutoFit/>
          </a:bodyPr>
          <a:lstStyle/>
          <a:p>
            <a:pPr algn="just"/>
            <a:r>
              <a:rPr lang="en-GB" sz="1018"/>
              <a:t>Submit construction records</a:t>
            </a:r>
          </a:p>
        </p:txBody>
      </p:sp>
      <p:sp>
        <p:nvSpPr>
          <p:cNvPr id="111" name="TextBox 110"/>
          <p:cNvSpPr txBox="1"/>
          <p:nvPr/>
        </p:nvSpPr>
        <p:spPr>
          <a:xfrm>
            <a:off x="2862185" y="4669586"/>
            <a:ext cx="2300074" cy="1188852"/>
          </a:xfrm>
          <a:prstGeom prst="rect">
            <a:avLst/>
          </a:prstGeom>
          <a:noFill/>
          <a:ln w="28575">
            <a:solidFill>
              <a:srgbClr val="00B050"/>
            </a:solidFill>
          </a:ln>
        </p:spPr>
        <p:txBody>
          <a:bodyPr wrap="square" lIns="44313" rIns="44313" rtlCol="0" anchor="t">
            <a:spAutoFit/>
          </a:bodyPr>
          <a:lstStyle/>
          <a:p>
            <a:pPr algn="just"/>
            <a:r>
              <a:rPr lang="en-GB" sz="1000"/>
              <a:t>Give Water Company advance notice and provide method statement (see note 4.3)  of drawing water from the existing Network for flushing, disinfection or testing.</a:t>
            </a:r>
          </a:p>
          <a:p>
            <a:pPr algn="just"/>
            <a:r>
              <a:rPr lang="en-GB" sz="1018"/>
              <a:t>Where there is no available spur, or end hydrant present, seek further guidance.</a:t>
            </a:r>
          </a:p>
        </p:txBody>
      </p:sp>
      <p:cxnSp>
        <p:nvCxnSpPr>
          <p:cNvPr id="115" name="Straight Arrow Connector 114"/>
          <p:cNvCxnSpPr>
            <a:cxnSpLocks/>
          </p:cNvCxnSpPr>
          <p:nvPr/>
        </p:nvCxnSpPr>
        <p:spPr>
          <a:xfrm flipH="1">
            <a:off x="4199615" y="5850352"/>
            <a:ext cx="403"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3" name="Rectangle: Rounded Corners 72">
            <a:extLst>
              <a:ext uri="{FF2B5EF4-FFF2-40B4-BE49-F238E27FC236}">
                <a16:creationId xmlns:a16="http://schemas.microsoft.com/office/drawing/2014/main" id="{0693AB14-D9A1-4FF2-AAE2-324B679926CC}"/>
              </a:ext>
            </a:extLst>
          </p:cNvPr>
          <p:cNvSpPr/>
          <p:nvPr/>
        </p:nvSpPr>
        <p:spPr>
          <a:xfrm>
            <a:off x="468085" y="416924"/>
            <a:ext cx="11880000" cy="8856000"/>
          </a:xfrm>
          <a:prstGeom prst="roundRect">
            <a:avLst>
              <a:gd name="adj" fmla="val 252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TextBox 73">
            <a:extLst>
              <a:ext uri="{FF2B5EF4-FFF2-40B4-BE49-F238E27FC236}">
                <a16:creationId xmlns:a16="http://schemas.microsoft.com/office/drawing/2014/main" id="{F8634449-E10C-43E9-8958-A809F12CC13F}"/>
              </a:ext>
            </a:extLst>
          </p:cNvPr>
          <p:cNvSpPr txBox="1"/>
          <p:nvPr/>
        </p:nvSpPr>
        <p:spPr>
          <a:xfrm>
            <a:off x="637645" y="443755"/>
            <a:ext cx="3624197" cy="400110"/>
          </a:xfrm>
          <a:prstGeom prst="rect">
            <a:avLst/>
          </a:prstGeom>
          <a:noFill/>
        </p:spPr>
        <p:txBody>
          <a:bodyPr wrap="none" rtlCol="0">
            <a:spAutoFit/>
          </a:bodyPr>
          <a:lstStyle/>
          <a:p>
            <a:r>
              <a:rPr lang="en-GB" sz="2000" b="1">
                <a:solidFill>
                  <a:srgbClr val="7030A0"/>
                </a:solidFill>
              </a:rPr>
              <a:t>Stage 4:  Construct Water Main </a:t>
            </a:r>
          </a:p>
        </p:txBody>
      </p:sp>
      <p:sp>
        <p:nvSpPr>
          <p:cNvPr id="100" name="TextBox 99">
            <a:extLst>
              <a:ext uri="{FF2B5EF4-FFF2-40B4-BE49-F238E27FC236}">
                <a16:creationId xmlns:a16="http://schemas.microsoft.com/office/drawing/2014/main" id="{F030DC0D-D0C0-42DF-A52E-9A1B166FE502}"/>
              </a:ext>
            </a:extLst>
          </p:cNvPr>
          <p:cNvSpPr txBox="1"/>
          <p:nvPr/>
        </p:nvSpPr>
        <p:spPr>
          <a:xfrm>
            <a:off x="538099" y="1473080"/>
            <a:ext cx="2005495" cy="7611314"/>
          </a:xfrm>
          <a:prstGeom prst="rect">
            <a:avLst/>
          </a:prstGeom>
          <a:noFill/>
          <a:ln w="12700">
            <a:solidFill>
              <a:schemeClr val="tx1">
                <a:lumMod val="50000"/>
                <a:lumOff val="50000"/>
              </a:schemeClr>
            </a:solidFill>
            <a:prstDash val="sysDash"/>
          </a:ln>
        </p:spPr>
        <p:txBody>
          <a:bodyPr wrap="square" lIns="44313" rIns="44313" rtlCol="0">
            <a:spAutoFit/>
          </a:bodyPr>
          <a:lstStyle/>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r>
              <a:rPr lang="en-GB" sz="1018"/>
              <a:t>Provide access for works</a:t>
            </a:r>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p:txBody>
      </p:sp>
      <p:cxnSp>
        <p:nvCxnSpPr>
          <p:cNvPr id="101" name="Straight Connector 100">
            <a:extLst>
              <a:ext uri="{FF2B5EF4-FFF2-40B4-BE49-F238E27FC236}">
                <a16:creationId xmlns:a16="http://schemas.microsoft.com/office/drawing/2014/main" id="{71619052-5368-4190-823C-7014526A9F0C}"/>
              </a:ext>
            </a:extLst>
          </p:cNvPr>
          <p:cNvCxnSpPr>
            <a:cxnSpLocks/>
          </p:cNvCxnSpPr>
          <p:nvPr/>
        </p:nvCxnSpPr>
        <p:spPr>
          <a:xfrm>
            <a:off x="5169210" y="4844328"/>
            <a:ext cx="396000"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C82CE94F-6A8C-4884-A975-4A89FD25B8BC}"/>
              </a:ext>
            </a:extLst>
          </p:cNvPr>
          <p:cNvSpPr txBox="1"/>
          <p:nvPr/>
        </p:nvSpPr>
        <p:spPr>
          <a:xfrm>
            <a:off x="2963338" y="1542137"/>
            <a:ext cx="2201340" cy="562270"/>
          </a:xfrm>
          <a:prstGeom prst="rect">
            <a:avLst/>
          </a:prstGeom>
          <a:noFill/>
          <a:ln w="28575">
            <a:solidFill>
              <a:srgbClr val="00B050"/>
            </a:solidFill>
          </a:ln>
        </p:spPr>
        <p:txBody>
          <a:bodyPr wrap="square" lIns="44313" rIns="44313" rtlCol="0" anchor="t">
            <a:spAutoFit/>
          </a:bodyPr>
          <a:lstStyle/>
          <a:p>
            <a:pPr algn="just"/>
            <a:r>
              <a:rPr lang="en-GB" sz="1000"/>
              <a:t>Progress provision of any Accredited activities.  Update Weekly Whereabouts (see note 4.1).</a:t>
            </a:r>
          </a:p>
        </p:txBody>
      </p:sp>
      <p:sp>
        <p:nvSpPr>
          <p:cNvPr id="105" name="TextBox 104">
            <a:extLst>
              <a:ext uri="{FF2B5EF4-FFF2-40B4-BE49-F238E27FC236}">
                <a16:creationId xmlns:a16="http://schemas.microsoft.com/office/drawing/2014/main" id="{6B8E94D5-0B93-4ABB-971F-A7B22D980669}"/>
              </a:ext>
            </a:extLst>
          </p:cNvPr>
          <p:cNvSpPr txBox="1"/>
          <p:nvPr/>
        </p:nvSpPr>
        <p:spPr>
          <a:xfrm>
            <a:off x="630265" y="1542137"/>
            <a:ext cx="1822193" cy="718915"/>
          </a:xfrm>
          <a:prstGeom prst="rect">
            <a:avLst/>
          </a:prstGeom>
          <a:noFill/>
          <a:ln w="28575">
            <a:solidFill>
              <a:srgbClr val="00B050"/>
            </a:solidFill>
          </a:ln>
        </p:spPr>
        <p:txBody>
          <a:bodyPr wrap="square" lIns="44313" rIns="44313" rtlCol="0">
            <a:spAutoFit/>
          </a:bodyPr>
          <a:lstStyle/>
          <a:p>
            <a:pPr algn="just"/>
            <a:r>
              <a:rPr lang="en-GB" sz="1018"/>
              <a:t>Progress provision of any unaccredited works, control premises, and coordinate overall development programme.</a:t>
            </a:r>
          </a:p>
        </p:txBody>
      </p:sp>
      <p:sp>
        <p:nvSpPr>
          <p:cNvPr id="108" name="TextBox 107">
            <a:extLst>
              <a:ext uri="{FF2B5EF4-FFF2-40B4-BE49-F238E27FC236}">
                <a16:creationId xmlns:a16="http://schemas.microsoft.com/office/drawing/2014/main" id="{5D09E26B-4403-4728-B486-6A542E70D84B}"/>
              </a:ext>
            </a:extLst>
          </p:cNvPr>
          <p:cNvSpPr txBox="1"/>
          <p:nvPr/>
        </p:nvSpPr>
        <p:spPr>
          <a:xfrm>
            <a:off x="637645" y="8438249"/>
            <a:ext cx="1822193" cy="405624"/>
          </a:xfrm>
          <a:prstGeom prst="rect">
            <a:avLst/>
          </a:prstGeom>
          <a:noFill/>
          <a:ln w="28575">
            <a:solidFill>
              <a:srgbClr val="00B050"/>
            </a:solidFill>
          </a:ln>
        </p:spPr>
        <p:txBody>
          <a:bodyPr wrap="square" lIns="44313" rIns="44313" rtlCol="0">
            <a:spAutoFit/>
          </a:bodyPr>
          <a:lstStyle/>
          <a:p>
            <a:pPr algn="ctr"/>
            <a:r>
              <a:rPr lang="en-GB" sz="1018"/>
              <a:t>Submit construction records (unaccredited works)</a:t>
            </a:r>
          </a:p>
        </p:txBody>
      </p:sp>
      <p:sp>
        <p:nvSpPr>
          <p:cNvPr id="49" name="TextBox 48">
            <a:extLst>
              <a:ext uri="{FF2B5EF4-FFF2-40B4-BE49-F238E27FC236}">
                <a16:creationId xmlns:a16="http://schemas.microsoft.com/office/drawing/2014/main" id="{52DF6889-7CB4-49E5-A90C-C0A4D364C8BE}"/>
              </a:ext>
            </a:extLst>
          </p:cNvPr>
          <p:cNvSpPr txBox="1"/>
          <p:nvPr/>
        </p:nvSpPr>
        <p:spPr>
          <a:xfrm>
            <a:off x="2860551" y="3483378"/>
            <a:ext cx="2304127" cy="1032206"/>
          </a:xfrm>
          <a:prstGeom prst="rect">
            <a:avLst/>
          </a:prstGeom>
          <a:solidFill>
            <a:schemeClr val="bg1"/>
          </a:solidFill>
          <a:ln w="28575">
            <a:solidFill>
              <a:srgbClr val="00B050"/>
            </a:solidFill>
          </a:ln>
        </p:spPr>
        <p:txBody>
          <a:bodyPr wrap="square" lIns="44313" rIns="44313" rtlCol="0" anchor="t">
            <a:spAutoFit/>
          </a:bodyPr>
          <a:lstStyle/>
          <a:p>
            <a:pPr algn="just"/>
            <a:r>
              <a:rPr lang="en-GB" sz="1000"/>
              <a:t>If Site conditions dictate, agree any variations in accordance with clause 19.2</a:t>
            </a:r>
            <a:r>
              <a:rPr lang="en-GB" sz="1000">
                <a:solidFill>
                  <a:srgbClr val="00B050"/>
                </a:solidFill>
              </a:rPr>
              <a:t> </a:t>
            </a:r>
            <a:r>
              <a:rPr lang="en-GB" sz="1000"/>
              <a:t>of the WAA.  Should a change to the </a:t>
            </a:r>
            <a:r>
              <a:rPr lang="en-GB" sz="1000" err="1"/>
              <a:t>PoC</a:t>
            </a:r>
            <a:r>
              <a:rPr lang="en-GB" sz="1000"/>
              <a:t> location become unavoidable, notify the Water Company as soon as reasonably practicable.</a:t>
            </a:r>
          </a:p>
        </p:txBody>
      </p:sp>
      <p:cxnSp>
        <p:nvCxnSpPr>
          <p:cNvPr id="50" name="Straight Connector 49">
            <a:extLst>
              <a:ext uri="{FF2B5EF4-FFF2-40B4-BE49-F238E27FC236}">
                <a16:creationId xmlns:a16="http://schemas.microsoft.com/office/drawing/2014/main" id="{6D2BAC88-FC4F-480E-970F-70B13C4EF932}"/>
              </a:ext>
            </a:extLst>
          </p:cNvPr>
          <p:cNvCxnSpPr>
            <a:cxnSpLocks/>
          </p:cNvCxnSpPr>
          <p:nvPr/>
        </p:nvCxnSpPr>
        <p:spPr>
          <a:xfrm flipV="1">
            <a:off x="5186511" y="3915335"/>
            <a:ext cx="396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8F829378-5AE7-4BD6-BB8D-FF99F5822EE5}"/>
              </a:ext>
            </a:extLst>
          </p:cNvPr>
          <p:cNvSpPr txBox="1"/>
          <p:nvPr/>
        </p:nvSpPr>
        <p:spPr>
          <a:xfrm>
            <a:off x="5589357" y="3382037"/>
            <a:ext cx="2241906" cy="1169551"/>
          </a:xfrm>
          <a:prstGeom prst="rect">
            <a:avLst/>
          </a:prstGeom>
          <a:noFill/>
          <a:ln w="28575">
            <a:solidFill>
              <a:schemeClr val="accent6"/>
            </a:solidFill>
            <a:prstDash val="sysDash"/>
          </a:ln>
        </p:spPr>
        <p:txBody>
          <a:bodyPr wrap="square" lIns="44313" rIns="44313" rtlCol="0" anchor="t">
            <a:spAutoFit/>
          </a:bodyPr>
          <a:lstStyle/>
          <a:p>
            <a:pPr algn="just"/>
            <a:r>
              <a:rPr lang="en-GB" sz="1000"/>
              <a:t>Depending on design route used in Stage 3, either review design or agree appropriate design amendments.  If necessary, re-consult with Water Company for any alternative Point of Connection location pursuant to Stage 1c.</a:t>
            </a:r>
          </a:p>
        </p:txBody>
      </p:sp>
      <p:sp>
        <p:nvSpPr>
          <p:cNvPr id="68" name="TextBox 67">
            <a:extLst>
              <a:ext uri="{FF2B5EF4-FFF2-40B4-BE49-F238E27FC236}">
                <a16:creationId xmlns:a16="http://schemas.microsoft.com/office/drawing/2014/main" id="{5FA559D1-C0EE-493B-962A-89C7904552EC}"/>
              </a:ext>
            </a:extLst>
          </p:cNvPr>
          <p:cNvSpPr txBox="1"/>
          <p:nvPr/>
        </p:nvSpPr>
        <p:spPr>
          <a:xfrm>
            <a:off x="2957312" y="7701563"/>
            <a:ext cx="2208207" cy="562270"/>
          </a:xfrm>
          <a:prstGeom prst="rect">
            <a:avLst/>
          </a:prstGeom>
          <a:noFill/>
          <a:ln w="28575">
            <a:solidFill>
              <a:srgbClr val="00B050"/>
            </a:solidFill>
          </a:ln>
        </p:spPr>
        <p:txBody>
          <a:bodyPr wrap="square" lIns="44313" rIns="44313" rtlCol="0">
            <a:spAutoFit/>
          </a:bodyPr>
          <a:lstStyle/>
          <a:p>
            <a:pPr algn="ctr"/>
            <a:r>
              <a:rPr lang="en-GB" sz="1018"/>
              <a:t>Arrange for sample analysis at an UKAS accredited laboratory in line with DWI specifications (DWTS).  Provide results</a:t>
            </a:r>
          </a:p>
        </p:txBody>
      </p:sp>
      <p:sp>
        <p:nvSpPr>
          <p:cNvPr id="70" name="TextBox 69">
            <a:extLst>
              <a:ext uri="{FF2B5EF4-FFF2-40B4-BE49-F238E27FC236}">
                <a16:creationId xmlns:a16="http://schemas.microsoft.com/office/drawing/2014/main" id="{C89E439D-1DF9-44A4-9EDF-2F2AE5D400C0}"/>
              </a:ext>
            </a:extLst>
          </p:cNvPr>
          <p:cNvSpPr txBox="1"/>
          <p:nvPr/>
        </p:nvSpPr>
        <p:spPr>
          <a:xfrm>
            <a:off x="5576319" y="7589532"/>
            <a:ext cx="2241905" cy="707886"/>
          </a:xfrm>
          <a:prstGeom prst="rect">
            <a:avLst/>
          </a:prstGeom>
          <a:noFill/>
          <a:ln w="28575">
            <a:solidFill>
              <a:srgbClr val="FF0000"/>
            </a:solidFill>
          </a:ln>
        </p:spPr>
        <p:txBody>
          <a:bodyPr wrap="square" lIns="44313" rIns="44313" rtlCol="0" anchor="t">
            <a:spAutoFit/>
          </a:bodyPr>
          <a:lstStyle/>
          <a:p>
            <a:pPr algn="just"/>
            <a:r>
              <a:rPr lang="en-GB" sz="1000"/>
              <a:t>Assess sample results expediently, and in line with the Water Company's obligation to supply wholesome water. Repeat if necessary to confirm compliance.</a:t>
            </a:r>
          </a:p>
        </p:txBody>
      </p:sp>
      <p:cxnSp>
        <p:nvCxnSpPr>
          <p:cNvPr id="71" name="Straight Connector 70">
            <a:extLst>
              <a:ext uri="{FF2B5EF4-FFF2-40B4-BE49-F238E27FC236}">
                <a16:creationId xmlns:a16="http://schemas.microsoft.com/office/drawing/2014/main" id="{A900B3E0-266B-47C1-9E5E-8F0429F98F16}"/>
              </a:ext>
            </a:extLst>
          </p:cNvPr>
          <p:cNvCxnSpPr>
            <a:cxnSpLocks/>
          </p:cNvCxnSpPr>
          <p:nvPr/>
        </p:nvCxnSpPr>
        <p:spPr>
          <a:xfrm flipV="1">
            <a:off x="5165592" y="7994012"/>
            <a:ext cx="432000"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0F6455B6-188F-4491-825D-3A91D891549A}"/>
              </a:ext>
            </a:extLst>
          </p:cNvPr>
          <p:cNvCxnSpPr>
            <a:cxnSpLocks/>
          </p:cNvCxnSpPr>
          <p:nvPr/>
        </p:nvCxnSpPr>
        <p:spPr>
          <a:xfrm flipH="1">
            <a:off x="4209986" y="8277970"/>
            <a:ext cx="807" cy="39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BDB93DC0-C147-4373-8392-4B97D1525153}"/>
              </a:ext>
            </a:extLst>
          </p:cNvPr>
          <p:cNvCxnSpPr>
            <a:cxnSpLocks/>
          </p:cNvCxnSpPr>
          <p:nvPr/>
        </p:nvCxnSpPr>
        <p:spPr>
          <a:xfrm flipH="1" flipV="1">
            <a:off x="5222482" y="7261284"/>
            <a:ext cx="333526" cy="328248"/>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96" name="TextBox 95">
            <a:extLst>
              <a:ext uri="{FF2B5EF4-FFF2-40B4-BE49-F238E27FC236}">
                <a16:creationId xmlns:a16="http://schemas.microsoft.com/office/drawing/2014/main" id="{4BB851AA-CB97-440E-8BEB-2AE9A325E464}"/>
              </a:ext>
            </a:extLst>
          </p:cNvPr>
          <p:cNvSpPr txBox="1"/>
          <p:nvPr/>
        </p:nvSpPr>
        <p:spPr>
          <a:xfrm>
            <a:off x="3690681" y="378509"/>
            <a:ext cx="184731" cy="301173"/>
          </a:xfrm>
          <a:prstGeom prst="rect">
            <a:avLst/>
          </a:prstGeom>
          <a:noFill/>
        </p:spPr>
        <p:txBody>
          <a:bodyPr wrap="none" rtlCol="0">
            <a:spAutoFit/>
          </a:bodyPr>
          <a:lstStyle/>
          <a:p>
            <a:endParaRPr lang="en-GB" sz="1357" b="1"/>
          </a:p>
        </p:txBody>
      </p:sp>
      <p:sp>
        <p:nvSpPr>
          <p:cNvPr id="98" name="TextBox 97">
            <a:extLst>
              <a:ext uri="{FF2B5EF4-FFF2-40B4-BE49-F238E27FC236}">
                <a16:creationId xmlns:a16="http://schemas.microsoft.com/office/drawing/2014/main" id="{C50BDB6F-0BD6-40AD-98D8-FC96B22427EA}"/>
              </a:ext>
            </a:extLst>
          </p:cNvPr>
          <p:cNvSpPr txBox="1"/>
          <p:nvPr/>
        </p:nvSpPr>
        <p:spPr>
          <a:xfrm>
            <a:off x="3859131" y="647349"/>
            <a:ext cx="184731" cy="301173"/>
          </a:xfrm>
          <a:prstGeom prst="rect">
            <a:avLst/>
          </a:prstGeom>
          <a:noFill/>
        </p:spPr>
        <p:txBody>
          <a:bodyPr wrap="none" rtlCol="0">
            <a:spAutoFit/>
          </a:bodyPr>
          <a:lstStyle/>
          <a:p>
            <a:endParaRPr lang="en-GB" sz="1357" b="1"/>
          </a:p>
        </p:txBody>
      </p:sp>
      <p:sp>
        <p:nvSpPr>
          <p:cNvPr id="99" name="TextBox 98">
            <a:extLst>
              <a:ext uri="{FF2B5EF4-FFF2-40B4-BE49-F238E27FC236}">
                <a16:creationId xmlns:a16="http://schemas.microsoft.com/office/drawing/2014/main" id="{E6E5EA69-F4B5-4FAE-B251-A220F5408E66}"/>
              </a:ext>
            </a:extLst>
          </p:cNvPr>
          <p:cNvSpPr txBox="1"/>
          <p:nvPr/>
        </p:nvSpPr>
        <p:spPr>
          <a:xfrm>
            <a:off x="5589357" y="943467"/>
            <a:ext cx="1698672" cy="510011"/>
          </a:xfrm>
          <a:prstGeom prst="rect">
            <a:avLst/>
          </a:prstGeom>
          <a:noFill/>
          <a:ln w="25400">
            <a:solidFill>
              <a:schemeClr val="tx1"/>
            </a:solidFill>
          </a:ln>
        </p:spPr>
        <p:txBody>
          <a:bodyPr wrap="square" rtlCol="0">
            <a:spAutoFit/>
          </a:bodyPr>
          <a:lstStyle/>
          <a:p>
            <a:pPr algn="ctr"/>
            <a:r>
              <a:rPr lang="en-GB" sz="1357"/>
              <a:t>Water Company</a:t>
            </a:r>
          </a:p>
          <a:p>
            <a:pPr algn="ctr"/>
            <a:r>
              <a:rPr lang="en-GB" sz="1357"/>
              <a:t>(NAV or Regional)</a:t>
            </a:r>
          </a:p>
        </p:txBody>
      </p:sp>
      <p:sp>
        <p:nvSpPr>
          <p:cNvPr id="103" name="TextBox 102">
            <a:extLst>
              <a:ext uri="{FF2B5EF4-FFF2-40B4-BE49-F238E27FC236}">
                <a16:creationId xmlns:a16="http://schemas.microsoft.com/office/drawing/2014/main" id="{CE9E0D92-B830-4F5B-8A7F-6741286A7A9E}"/>
              </a:ext>
            </a:extLst>
          </p:cNvPr>
          <p:cNvSpPr txBox="1"/>
          <p:nvPr/>
        </p:nvSpPr>
        <p:spPr>
          <a:xfrm>
            <a:off x="8161267" y="943465"/>
            <a:ext cx="2690763" cy="310239"/>
          </a:xfrm>
          <a:prstGeom prst="rect">
            <a:avLst/>
          </a:prstGeom>
          <a:noFill/>
          <a:ln w="25400">
            <a:solidFill>
              <a:schemeClr val="tx1"/>
            </a:solidFill>
          </a:ln>
        </p:spPr>
        <p:txBody>
          <a:bodyPr wrap="square" rtlCol="0">
            <a:spAutoFit/>
          </a:bodyPr>
          <a:lstStyle/>
          <a:p>
            <a:pPr algn="ctr"/>
            <a:r>
              <a:rPr lang="en-GB" sz="1357"/>
              <a:t>Comments &amp; Service Standard</a:t>
            </a:r>
          </a:p>
        </p:txBody>
      </p:sp>
      <p:sp>
        <p:nvSpPr>
          <p:cNvPr id="106" name="TextBox 105">
            <a:extLst>
              <a:ext uri="{FF2B5EF4-FFF2-40B4-BE49-F238E27FC236}">
                <a16:creationId xmlns:a16="http://schemas.microsoft.com/office/drawing/2014/main" id="{8125270C-30E2-4E40-BE47-9287E72C0212}"/>
              </a:ext>
            </a:extLst>
          </p:cNvPr>
          <p:cNvSpPr txBox="1"/>
          <p:nvPr/>
        </p:nvSpPr>
        <p:spPr>
          <a:xfrm>
            <a:off x="637645" y="952531"/>
            <a:ext cx="1820615" cy="301173"/>
          </a:xfrm>
          <a:prstGeom prst="rect">
            <a:avLst/>
          </a:prstGeom>
          <a:noFill/>
          <a:ln w="25400">
            <a:solidFill>
              <a:schemeClr val="tx1"/>
            </a:solidFill>
          </a:ln>
        </p:spPr>
        <p:txBody>
          <a:bodyPr wrap="square" rtlCol="0">
            <a:spAutoFit/>
          </a:bodyPr>
          <a:lstStyle/>
          <a:p>
            <a:pPr algn="ctr"/>
            <a:r>
              <a:rPr lang="en-GB" sz="1357"/>
              <a:t>Unaccredited Activity</a:t>
            </a:r>
          </a:p>
        </p:txBody>
      </p:sp>
      <p:sp>
        <p:nvSpPr>
          <p:cNvPr id="107" name="TextBox 106">
            <a:extLst>
              <a:ext uri="{FF2B5EF4-FFF2-40B4-BE49-F238E27FC236}">
                <a16:creationId xmlns:a16="http://schemas.microsoft.com/office/drawing/2014/main" id="{3AA19F84-A1EB-4E45-B68D-4CF9E70DACD0}"/>
              </a:ext>
            </a:extLst>
          </p:cNvPr>
          <p:cNvSpPr txBox="1"/>
          <p:nvPr/>
        </p:nvSpPr>
        <p:spPr>
          <a:xfrm>
            <a:off x="3100118" y="927999"/>
            <a:ext cx="1922593" cy="510011"/>
          </a:xfrm>
          <a:prstGeom prst="rect">
            <a:avLst/>
          </a:prstGeom>
          <a:noFill/>
          <a:ln w="25400">
            <a:solidFill>
              <a:schemeClr val="tx1"/>
            </a:solidFill>
          </a:ln>
        </p:spPr>
        <p:txBody>
          <a:bodyPr wrap="square" rtlCol="0">
            <a:spAutoFit/>
          </a:bodyPr>
          <a:lstStyle/>
          <a:p>
            <a:pPr algn="ctr"/>
            <a:r>
              <a:rPr lang="en-GB" sz="1357"/>
              <a:t>Accredited Activity</a:t>
            </a:r>
          </a:p>
          <a:p>
            <a:pPr algn="ctr"/>
            <a:r>
              <a:rPr lang="en-GB" sz="1357"/>
              <a:t>(SLP)</a:t>
            </a:r>
          </a:p>
        </p:txBody>
      </p:sp>
      <p:cxnSp>
        <p:nvCxnSpPr>
          <p:cNvPr id="112" name="Straight Connector 111">
            <a:extLst>
              <a:ext uri="{FF2B5EF4-FFF2-40B4-BE49-F238E27FC236}">
                <a16:creationId xmlns:a16="http://schemas.microsoft.com/office/drawing/2014/main" id="{9B1AE81D-798E-422E-824D-98D2F2E85E18}"/>
              </a:ext>
            </a:extLst>
          </p:cNvPr>
          <p:cNvCxnSpPr/>
          <p:nvPr/>
        </p:nvCxnSpPr>
        <p:spPr>
          <a:xfrm>
            <a:off x="5384511" y="914809"/>
            <a:ext cx="0" cy="799200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cxnSp>
        <p:nvCxnSpPr>
          <p:cNvPr id="113" name="Straight Arrow Connector 112">
            <a:extLst>
              <a:ext uri="{FF2B5EF4-FFF2-40B4-BE49-F238E27FC236}">
                <a16:creationId xmlns:a16="http://schemas.microsoft.com/office/drawing/2014/main" id="{3821B64E-4294-4A35-AA12-BED539EA148A}"/>
              </a:ext>
            </a:extLst>
          </p:cNvPr>
          <p:cNvCxnSpPr>
            <a:cxnSpLocks/>
          </p:cNvCxnSpPr>
          <p:nvPr/>
        </p:nvCxnSpPr>
        <p:spPr>
          <a:xfrm flipH="1">
            <a:off x="4210166" y="2109810"/>
            <a:ext cx="403" cy="468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Straight Arrow Connector 115">
            <a:extLst>
              <a:ext uri="{FF2B5EF4-FFF2-40B4-BE49-F238E27FC236}">
                <a16:creationId xmlns:a16="http://schemas.microsoft.com/office/drawing/2014/main" id="{D1FEA3D2-306C-434E-A7F8-2762CC5F6D16}"/>
              </a:ext>
            </a:extLst>
          </p:cNvPr>
          <p:cNvCxnSpPr>
            <a:cxnSpLocks/>
          </p:cNvCxnSpPr>
          <p:nvPr/>
        </p:nvCxnSpPr>
        <p:spPr>
          <a:xfrm flipH="1">
            <a:off x="4197352" y="4418681"/>
            <a:ext cx="1210"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0E8D39B4-573B-4673-A103-E92E47CD542D}"/>
              </a:ext>
            </a:extLst>
          </p:cNvPr>
          <p:cNvCxnSpPr>
            <a:cxnSpLocks/>
          </p:cNvCxnSpPr>
          <p:nvPr/>
        </p:nvCxnSpPr>
        <p:spPr>
          <a:xfrm flipV="1">
            <a:off x="5186511" y="6920951"/>
            <a:ext cx="396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D3A6D07A-7DDD-4649-8866-F69FCEE63F47}"/>
              </a:ext>
            </a:extLst>
          </p:cNvPr>
          <p:cNvCxnSpPr>
            <a:cxnSpLocks/>
          </p:cNvCxnSpPr>
          <p:nvPr/>
        </p:nvCxnSpPr>
        <p:spPr>
          <a:xfrm flipV="1">
            <a:off x="2470009" y="1852591"/>
            <a:ext cx="468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3" name="TextBox 122">
            <a:extLst>
              <a:ext uri="{FF2B5EF4-FFF2-40B4-BE49-F238E27FC236}">
                <a16:creationId xmlns:a16="http://schemas.microsoft.com/office/drawing/2014/main" id="{3F7CF2DA-2802-40AB-81D8-60BB1B5E7100}"/>
              </a:ext>
            </a:extLst>
          </p:cNvPr>
          <p:cNvSpPr txBox="1"/>
          <p:nvPr/>
        </p:nvSpPr>
        <p:spPr>
          <a:xfrm>
            <a:off x="5579269" y="8570126"/>
            <a:ext cx="2263402" cy="562270"/>
          </a:xfrm>
          <a:prstGeom prst="rect">
            <a:avLst/>
          </a:prstGeom>
          <a:noFill/>
          <a:ln w="28575">
            <a:solidFill>
              <a:srgbClr val="FF0000"/>
            </a:solidFill>
          </a:ln>
        </p:spPr>
        <p:txBody>
          <a:bodyPr wrap="square" lIns="44313" rIns="44313" rtlCol="0">
            <a:spAutoFit/>
          </a:bodyPr>
          <a:lstStyle/>
          <a:p>
            <a:pPr algn="just"/>
            <a:r>
              <a:rPr lang="en-GB" sz="1018"/>
              <a:t>Record as-built information on asset management database to assist with any subsequent works.</a:t>
            </a:r>
          </a:p>
        </p:txBody>
      </p:sp>
      <p:cxnSp>
        <p:nvCxnSpPr>
          <p:cNvPr id="124" name="Straight Connector 123">
            <a:extLst>
              <a:ext uri="{FF2B5EF4-FFF2-40B4-BE49-F238E27FC236}">
                <a16:creationId xmlns:a16="http://schemas.microsoft.com/office/drawing/2014/main" id="{DCBEC79D-FF50-4D79-BCA0-2BC7283FA1F9}"/>
              </a:ext>
            </a:extLst>
          </p:cNvPr>
          <p:cNvCxnSpPr>
            <a:cxnSpLocks/>
          </p:cNvCxnSpPr>
          <p:nvPr/>
        </p:nvCxnSpPr>
        <p:spPr>
          <a:xfrm flipV="1">
            <a:off x="5161466" y="8799706"/>
            <a:ext cx="432000"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AE7D89E2-F2DA-42E9-9D31-DBE473FF9094}"/>
              </a:ext>
            </a:extLst>
          </p:cNvPr>
          <p:cNvSpPr txBox="1"/>
          <p:nvPr/>
        </p:nvSpPr>
        <p:spPr>
          <a:xfrm>
            <a:off x="8070720" y="1556463"/>
            <a:ext cx="4277365" cy="2554545"/>
          </a:xfrm>
          <a:prstGeom prst="rect">
            <a:avLst/>
          </a:prstGeom>
          <a:noFill/>
          <a:ln w="12700">
            <a:noFill/>
          </a:ln>
        </p:spPr>
        <p:txBody>
          <a:bodyPr wrap="square" lIns="44313" rIns="44313" rtlCol="0" anchor="t">
            <a:spAutoFit/>
          </a:bodyPr>
          <a:lstStyle/>
          <a:p>
            <a:r>
              <a:rPr lang="en-GB" sz="1000" b="1"/>
              <a:t>Note 4.1:  </a:t>
            </a:r>
            <a:r>
              <a:rPr lang="en-GB" sz="1000"/>
              <a:t>In most cases the Water Company shall be providing a new branch or end connection as a Source of Water.  Where this is the case, the new branch should be provided in line with the agreed </a:t>
            </a:r>
            <a:r>
              <a:rPr lang="en-GB" sz="1000" b="1"/>
              <a:t>Delivery Date</a:t>
            </a:r>
            <a:r>
              <a:rPr lang="en-GB" sz="1000">
                <a:solidFill>
                  <a:srgbClr val="FF0000"/>
                </a:solidFill>
              </a:rPr>
              <a:t>. </a:t>
            </a:r>
            <a:r>
              <a:rPr lang="en-GB" sz="1000"/>
              <a:t>See also note 3.2</a:t>
            </a:r>
          </a:p>
          <a:p>
            <a:endParaRPr lang="en-GB" sz="1000"/>
          </a:p>
          <a:p>
            <a:pPr algn="just"/>
            <a:r>
              <a:rPr lang="en-GB" sz="1000"/>
              <a:t>Changes to the </a:t>
            </a:r>
            <a:r>
              <a:rPr lang="en-GB" sz="1000" b="1"/>
              <a:t>Delivery Date </a:t>
            </a:r>
            <a:r>
              <a:rPr lang="en-GB" sz="1000"/>
              <a:t>may be necessary due to; Special Engineering Difficulties, changes to the design to overcome Site issues, issues with obtaining third party consents, or unforeseen Highway Authority restrictions.  </a:t>
            </a:r>
          </a:p>
          <a:p>
            <a:pPr algn="just"/>
            <a:endParaRPr lang="en-GB" sz="1000"/>
          </a:p>
          <a:p>
            <a:pPr algn="just"/>
            <a:r>
              <a:rPr lang="en-GB" sz="1000"/>
              <a:t>Changes to the </a:t>
            </a:r>
            <a:r>
              <a:rPr lang="en-GB" sz="1000" b="1"/>
              <a:t>Delivery Date </a:t>
            </a:r>
            <a:r>
              <a:rPr lang="en-GB" sz="1000"/>
              <a:t>should only be made when the Water Company has notified the SLP and evidenced the reasons for such change to the </a:t>
            </a:r>
            <a:r>
              <a:rPr lang="en-GB" sz="1000" b="1"/>
              <a:t>Delivery Date </a:t>
            </a:r>
            <a:r>
              <a:rPr lang="en-GB" sz="1000"/>
              <a:t>in the WAA.  Any changes to the </a:t>
            </a:r>
            <a:r>
              <a:rPr lang="en-GB" sz="1000" b="1"/>
              <a:t>Delivery Date </a:t>
            </a:r>
            <a:r>
              <a:rPr lang="en-GB" sz="1000"/>
              <a:t>must be notified to the Developer and SLP in writing as soon as known and in accordance with the Redress requirements set out in the Water Sector Guidance and the WAA. </a:t>
            </a:r>
            <a:endParaRPr lang="en-GB" sz="1000">
              <a:cs typeface="Calibri"/>
            </a:endParaRPr>
          </a:p>
          <a:p>
            <a:pPr algn="just"/>
            <a:endParaRPr lang="en-GB" sz="1000"/>
          </a:p>
          <a:p>
            <a:pPr algn="just"/>
            <a:r>
              <a:rPr lang="en-GB" sz="1000"/>
              <a:t>The WAA requires the Developer to provide or procure Land Rights and/or Statutory Consents to progress the Self-Lay Works.</a:t>
            </a:r>
          </a:p>
        </p:txBody>
      </p:sp>
      <p:sp>
        <p:nvSpPr>
          <p:cNvPr id="62" name="TextBox 61">
            <a:extLst>
              <a:ext uri="{FF2B5EF4-FFF2-40B4-BE49-F238E27FC236}">
                <a16:creationId xmlns:a16="http://schemas.microsoft.com/office/drawing/2014/main" id="{2DF76CB7-54D2-40EA-9835-BCBDFAE7A418}"/>
              </a:ext>
            </a:extLst>
          </p:cNvPr>
          <p:cNvSpPr txBox="1"/>
          <p:nvPr/>
        </p:nvSpPr>
        <p:spPr>
          <a:xfrm>
            <a:off x="629749" y="3127510"/>
            <a:ext cx="1822193" cy="875561"/>
          </a:xfrm>
          <a:prstGeom prst="rect">
            <a:avLst/>
          </a:prstGeom>
          <a:noFill/>
          <a:ln w="28575">
            <a:solidFill>
              <a:srgbClr val="00B050"/>
            </a:solidFill>
          </a:ln>
        </p:spPr>
        <p:txBody>
          <a:bodyPr wrap="square" lIns="44313" rIns="44313" rtlCol="0" anchor="t">
            <a:spAutoFit/>
          </a:bodyPr>
          <a:lstStyle/>
          <a:p>
            <a:pPr algn="just"/>
            <a:r>
              <a:rPr lang="en-GB" sz="1000"/>
              <a:t>Provide or procure any Land Rights and/or Statutory Consents  where relevant, in accordance with  the WAA</a:t>
            </a:r>
            <a:r>
              <a:rPr lang="en-GB" sz="1000">
                <a:solidFill>
                  <a:srgbClr val="00B050"/>
                </a:solidFill>
              </a:rPr>
              <a:t> </a:t>
            </a:r>
            <a:r>
              <a:rPr lang="en-GB" sz="1000"/>
              <a:t>(see note 4.1)</a:t>
            </a:r>
          </a:p>
        </p:txBody>
      </p:sp>
      <p:cxnSp>
        <p:nvCxnSpPr>
          <p:cNvPr id="61" name="Straight Connector 60">
            <a:extLst>
              <a:ext uri="{FF2B5EF4-FFF2-40B4-BE49-F238E27FC236}">
                <a16:creationId xmlns:a16="http://schemas.microsoft.com/office/drawing/2014/main" id="{A2875A4F-DAAE-47B8-9D5A-5880666CF0F8}"/>
              </a:ext>
            </a:extLst>
          </p:cNvPr>
          <p:cNvCxnSpPr/>
          <p:nvPr/>
        </p:nvCxnSpPr>
        <p:spPr>
          <a:xfrm>
            <a:off x="1956413" y="6694390"/>
            <a:ext cx="885460" cy="5654"/>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F12A27A3-8BDA-457E-84CF-3906CB66BD4C}"/>
              </a:ext>
            </a:extLst>
          </p:cNvPr>
          <p:cNvCxnSpPr>
            <a:cxnSpLocks/>
          </p:cNvCxnSpPr>
          <p:nvPr/>
        </p:nvCxnSpPr>
        <p:spPr>
          <a:xfrm flipV="1">
            <a:off x="2182520" y="6716334"/>
            <a:ext cx="0" cy="1266364"/>
          </a:xfrm>
          <a:prstGeom prst="straightConnector1">
            <a:avLst/>
          </a:prstGeom>
          <a:ln w="28575">
            <a:solidFill>
              <a:srgbClr val="FF66FF"/>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id="{19323D65-C227-4833-B428-8E6520D00D9E}"/>
              </a:ext>
            </a:extLst>
          </p:cNvPr>
          <p:cNvSpPr txBox="1"/>
          <p:nvPr/>
        </p:nvSpPr>
        <p:spPr>
          <a:xfrm>
            <a:off x="1026520" y="7183838"/>
            <a:ext cx="1103029" cy="276999"/>
          </a:xfrm>
          <a:prstGeom prst="rect">
            <a:avLst/>
          </a:prstGeom>
          <a:noFill/>
          <a:ln w="12700">
            <a:noFill/>
          </a:ln>
        </p:spPr>
        <p:txBody>
          <a:bodyPr wrap="square" lIns="44313" rIns="44313" rtlCol="0">
            <a:spAutoFit/>
          </a:bodyPr>
          <a:lstStyle/>
          <a:p>
            <a:pPr algn="r"/>
            <a:r>
              <a:rPr lang="en-GB" sz="1200" b="1"/>
              <a:t>SLPM – S4/2</a:t>
            </a:r>
            <a:endParaRPr lang="en-GB" sz="1200"/>
          </a:p>
        </p:txBody>
      </p:sp>
      <p:cxnSp>
        <p:nvCxnSpPr>
          <p:cNvPr id="4" name="Straight Connector 3">
            <a:extLst>
              <a:ext uri="{FF2B5EF4-FFF2-40B4-BE49-F238E27FC236}">
                <a16:creationId xmlns:a16="http://schemas.microsoft.com/office/drawing/2014/main" id="{E566B00C-0DC7-4C28-AE3C-F2CAC501EBF9}"/>
              </a:ext>
            </a:extLst>
          </p:cNvPr>
          <p:cNvCxnSpPr>
            <a:cxnSpLocks/>
          </p:cNvCxnSpPr>
          <p:nvPr/>
        </p:nvCxnSpPr>
        <p:spPr>
          <a:xfrm>
            <a:off x="2651624" y="3915335"/>
            <a:ext cx="21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BEF68226-87B4-45DF-8E6D-CFC7133FD8CE}"/>
              </a:ext>
            </a:extLst>
          </p:cNvPr>
          <p:cNvSpPr txBox="1"/>
          <p:nvPr/>
        </p:nvSpPr>
        <p:spPr>
          <a:xfrm>
            <a:off x="5584891" y="6112540"/>
            <a:ext cx="2263401" cy="405624"/>
          </a:xfrm>
          <a:prstGeom prst="rect">
            <a:avLst/>
          </a:prstGeom>
          <a:noFill/>
          <a:ln w="28575">
            <a:solidFill>
              <a:srgbClr val="FF0000"/>
            </a:solidFill>
          </a:ln>
        </p:spPr>
        <p:txBody>
          <a:bodyPr wrap="square" lIns="44313" rIns="44313" rtlCol="0">
            <a:spAutoFit/>
          </a:bodyPr>
          <a:lstStyle/>
          <a:p>
            <a:pPr algn="just"/>
            <a:r>
              <a:rPr lang="en-GB" sz="1018"/>
              <a:t>Witness or audit pressure tests using a risk based approach. </a:t>
            </a:r>
          </a:p>
        </p:txBody>
      </p:sp>
      <p:cxnSp>
        <p:nvCxnSpPr>
          <p:cNvPr id="60" name="Straight Connector 59">
            <a:extLst>
              <a:ext uri="{FF2B5EF4-FFF2-40B4-BE49-F238E27FC236}">
                <a16:creationId xmlns:a16="http://schemas.microsoft.com/office/drawing/2014/main" id="{560049E9-FC23-45FF-8B40-273C611175BB}"/>
              </a:ext>
            </a:extLst>
          </p:cNvPr>
          <p:cNvCxnSpPr>
            <a:cxnSpLocks/>
          </p:cNvCxnSpPr>
          <p:nvPr/>
        </p:nvCxnSpPr>
        <p:spPr>
          <a:xfrm flipV="1">
            <a:off x="5178805" y="6267535"/>
            <a:ext cx="396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922196FA-4E4E-42E9-AB09-565E40ED31B3}"/>
              </a:ext>
            </a:extLst>
          </p:cNvPr>
          <p:cNvSpPr txBox="1"/>
          <p:nvPr/>
        </p:nvSpPr>
        <p:spPr>
          <a:xfrm>
            <a:off x="8161263" y="6442668"/>
            <a:ext cx="3869837" cy="875561"/>
          </a:xfrm>
          <a:prstGeom prst="rect">
            <a:avLst/>
          </a:prstGeom>
          <a:noFill/>
          <a:ln w="12700">
            <a:noFill/>
          </a:ln>
        </p:spPr>
        <p:txBody>
          <a:bodyPr wrap="square" lIns="44313" rIns="44313" rtlCol="0" anchor="t">
            <a:spAutoFit/>
          </a:bodyPr>
          <a:lstStyle/>
          <a:p>
            <a:pPr algn="just"/>
            <a:r>
              <a:rPr lang="en-GB" sz="1000" b="1"/>
              <a:t>Note 4.3:  </a:t>
            </a:r>
            <a:r>
              <a:rPr lang="en-GB" sz="1000"/>
              <a:t>The method statement shall confirm which party is responsible for ensuring that all required permits and agreements are in place, for identifying where water can be flushed to, for disposal of flushing water, and confirm whether flushing water is required to be de-chlorinated first.  See the DCS also.</a:t>
            </a:r>
            <a:endParaRPr lang="en-GB" sz="1018"/>
          </a:p>
        </p:txBody>
      </p:sp>
      <p:sp>
        <p:nvSpPr>
          <p:cNvPr id="76" name="TextBox 75">
            <a:extLst>
              <a:ext uri="{FF2B5EF4-FFF2-40B4-BE49-F238E27FC236}">
                <a16:creationId xmlns:a16="http://schemas.microsoft.com/office/drawing/2014/main" id="{C9A72534-778E-4AD9-8895-2073E2BC8CDC}"/>
              </a:ext>
            </a:extLst>
          </p:cNvPr>
          <p:cNvSpPr txBox="1"/>
          <p:nvPr/>
        </p:nvSpPr>
        <p:spPr>
          <a:xfrm>
            <a:off x="8120791" y="5713534"/>
            <a:ext cx="3869851" cy="707886"/>
          </a:xfrm>
          <a:prstGeom prst="rect">
            <a:avLst/>
          </a:prstGeom>
          <a:noFill/>
          <a:ln w="12700">
            <a:noFill/>
          </a:ln>
        </p:spPr>
        <p:txBody>
          <a:bodyPr wrap="square" lIns="44313" rIns="44313" rtlCol="0" anchor="t">
            <a:spAutoFit/>
          </a:bodyPr>
          <a:lstStyle/>
          <a:p>
            <a:r>
              <a:rPr lang="en-GB" sz="1000" b="1"/>
              <a:t>Note 4.2:   </a:t>
            </a:r>
            <a:r>
              <a:rPr lang="en-GB" sz="1000"/>
              <a:t>The Self-Laid Main construction activities shown on this page may also include the construction of water main diversions of the Existing Main, provided that such works are provided for within the SLP Accepted Design or the Water Company Design. </a:t>
            </a:r>
            <a:endParaRPr lang="en-GB" sz="1018">
              <a:cs typeface="Calibri"/>
            </a:endParaRPr>
          </a:p>
        </p:txBody>
      </p:sp>
      <p:sp>
        <p:nvSpPr>
          <p:cNvPr id="78" name="TextBox 77">
            <a:extLst>
              <a:ext uri="{FF2B5EF4-FFF2-40B4-BE49-F238E27FC236}">
                <a16:creationId xmlns:a16="http://schemas.microsoft.com/office/drawing/2014/main" id="{00658F15-8CD3-4206-AA37-F2AAF4DE6FFF}"/>
              </a:ext>
            </a:extLst>
          </p:cNvPr>
          <p:cNvSpPr txBox="1"/>
          <p:nvPr/>
        </p:nvSpPr>
        <p:spPr>
          <a:xfrm>
            <a:off x="10806388" y="9201090"/>
            <a:ext cx="1939477" cy="400110"/>
          </a:xfrm>
          <a:prstGeom prst="rect">
            <a:avLst/>
          </a:prstGeom>
          <a:noFill/>
        </p:spPr>
        <p:txBody>
          <a:bodyPr wrap="square" rtlCol="0">
            <a:spAutoFit/>
          </a:bodyPr>
          <a:lstStyle/>
          <a:p>
            <a:pPr algn="ctr"/>
            <a:r>
              <a:rPr lang="en-GB" sz="2000" b="1" i="1">
                <a:solidFill>
                  <a:srgbClr val="7030A0"/>
                </a:solidFill>
                <a:latin typeface="Abadi Extra Light" panose="020B0204020104020204" pitchFamily="34" charset="0"/>
              </a:rPr>
              <a:t> </a:t>
            </a:r>
            <a:r>
              <a:rPr lang="en-GB" sz="1200" b="1" i="1">
                <a:solidFill>
                  <a:srgbClr val="7030A0"/>
                </a:solidFill>
                <a:latin typeface="Abadi Extra Light" panose="020B0204020104020204" pitchFamily="34" charset="0"/>
              </a:rPr>
              <a:t>Appendix C - 7</a:t>
            </a:r>
            <a:endParaRPr lang="en-GB" sz="2000" b="1" i="1">
              <a:solidFill>
                <a:srgbClr val="7030A0"/>
              </a:solidFill>
              <a:latin typeface="Abadi Extra Light" panose="020B0204020104020204" pitchFamily="34" charset="0"/>
            </a:endParaRPr>
          </a:p>
        </p:txBody>
      </p:sp>
      <p:sp>
        <p:nvSpPr>
          <p:cNvPr id="81" name="TextBox 80">
            <a:extLst>
              <a:ext uri="{FF2B5EF4-FFF2-40B4-BE49-F238E27FC236}">
                <a16:creationId xmlns:a16="http://schemas.microsoft.com/office/drawing/2014/main" id="{6D4A4EB2-BEEF-4EE7-84ED-FA664687F3E5}"/>
              </a:ext>
            </a:extLst>
          </p:cNvPr>
          <p:cNvSpPr txBox="1"/>
          <p:nvPr/>
        </p:nvSpPr>
        <p:spPr>
          <a:xfrm>
            <a:off x="10574476" y="370655"/>
            <a:ext cx="1939477" cy="400110"/>
          </a:xfrm>
          <a:prstGeom prst="rect">
            <a:avLst/>
          </a:prstGeom>
          <a:noFill/>
        </p:spPr>
        <p:txBody>
          <a:bodyPr wrap="square" rtlCol="0">
            <a:spAutoFit/>
          </a:bodyPr>
          <a:lstStyle/>
          <a:p>
            <a:pPr algn="ctr"/>
            <a:r>
              <a:rPr lang="en-GB" sz="2000" b="1" i="1" dirty="0">
                <a:solidFill>
                  <a:srgbClr val="7030A0"/>
                </a:solidFill>
                <a:latin typeface="Abadi Extra Light" panose="020B0204020104020204" pitchFamily="34" charset="0"/>
              </a:rPr>
              <a:t> </a:t>
            </a:r>
            <a:r>
              <a:rPr lang="en-GB" sz="1200" b="1" i="1" dirty="0">
                <a:solidFill>
                  <a:srgbClr val="7030A0"/>
                </a:solidFill>
                <a:latin typeface="Abadi Extra Light" panose="020B0204020104020204" pitchFamily="34" charset="0"/>
              </a:rPr>
              <a:t>Version: 1</a:t>
            </a:r>
            <a:endParaRPr lang="en-GB" sz="2000" b="1" i="1" dirty="0">
              <a:solidFill>
                <a:srgbClr val="7030A0"/>
              </a:solidFill>
              <a:latin typeface="Abadi Extra Light" panose="020B0204020104020204" pitchFamily="34" charset="0"/>
            </a:endParaRPr>
          </a:p>
        </p:txBody>
      </p:sp>
      <p:sp>
        <p:nvSpPr>
          <p:cNvPr id="82" name="TextBox 81">
            <a:extLst>
              <a:ext uri="{FF2B5EF4-FFF2-40B4-BE49-F238E27FC236}">
                <a16:creationId xmlns:a16="http://schemas.microsoft.com/office/drawing/2014/main" id="{DB08DA21-56C0-48D7-B0BB-66112DE6C9A8}"/>
              </a:ext>
            </a:extLst>
          </p:cNvPr>
          <p:cNvSpPr txBox="1"/>
          <p:nvPr/>
        </p:nvSpPr>
        <p:spPr>
          <a:xfrm>
            <a:off x="8172551" y="7391050"/>
            <a:ext cx="3869835" cy="405624"/>
          </a:xfrm>
          <a:prstGeom prst="rect">
            <a:avLst/>
          </a:prstGeom>
          <a:noFill/>
          <a:ln w="12700">
            <a:noFill/>
          </a:ln>
        </p:spPr>
        <p:txBody>
          <a:bodyPr wrap="square" lIns="44313" rIns="44313" rtlCol="0">
            <a:spAutoFit/>
          </a:bodyPr>
          <a:lstStyle/>
          <a:p>
            <a:r>
              <a:rPr lang="en-GB" sz="1018" b="1"/>
              <a:t>Note 4.4:  </a:t>
            </a:r>
            <a:r>
              <a:rPr lang="en-GB" sz="1018"/>
              <a:t>All water quality samples must be collected, submitted and analysed in accordance with DWTS 17025.  </a:t>
            </a:r>
            <a:endParaRPr lang="en-GB" sz="1018" b="1"/>
          </a:p>
        </p:txBody>
      </p:sp>
      <p:sp>
        <p:nvSpPr>
          <p:cNvPr id="83" name="TextBox 82">
            <a:extLst>
              <a:ext uri="{FF2B5EF4-FFF2-40B4-BE49-F238E27FC236}">
                <a16:creationId xmlns:a16="http://schemas.microsoft.com/office/drawing/2014/main" id="{360372CD-2C3B-4CDD-9503-81A44EAF61CF}"/>
              </a:ext>
            </a:extLst>
          </p:cNvPr>
          <p:cNvSpPr txBox="1"/>
          <p:nvPr/>
        </p:nvSpPr>
        <p:spPr>
          <a:xfrm>
            <a:off x="70305" y="9184276"/>
            <a:ext cx="1939477" cy="400110"/>
          </a:xfrm>
          <a:prstGeom prst="rect">
            <a:avLst/>
          </a:prstGeom>
          <a:noFill/>
        </p:spPr>
        <p:txBody>
          <a:bodyPr wrap="square" rtlCol="0">
            <a:spAutoFit/>
          </a:bodyPr>
          <a:lstStyle/>
          <a:p>
            <a:pPr algn="ctr"/>
            <a:r>
              <a:rPr lang="en-GB" sz="2000" dirty="0">
                <a:solidFill>
                  <a:srgbClr val="7030A0"/>
                </a:solidFill>
                <a:latin typeface="+mj-lt"/>
              </a:rPr>
              <a:t> </a:t>
            </a:r>
            <a:r>
              <a:rPr lang="en-GB" sz="1200" dirty="0">
                <a:solidFill>
                  <a:srgbClr val="7030A0"/>
                </a:solidFill>
                <a:latin typeface="+mj-lt"/>
              </a:rPr>
              <a:t>© Water UK </a:t>
            </a:r>
            <a:r>
              <a:rPr lang="en-GB" sz="1200" dirty="0">
                <a:solidFill>
                  <a:srgbClr val="7030A0"/>
                </a:solidFill>
              </a:rPr>
              <a:t>071019</a:t>
            </a:r>
            <a:endParaRPr lang="en-GB" sz="2000" dirty="0">
              <a:solidFill>
                <a:srgbClr val="7030A0"/>
              </a:solidFill>
              <a:latin typeface="+mj-lt"/>
            </a:endParaRPr>
          </a:p>
        </p:txBody>
      </p:sp>
      <p:cxnSp>
        <p:nvCxnSpPr>
          <p:cNvPr id="79" name="Straight Arrow Connector 78">
            <a:extLst>
              <a:ext uri="{FF2B5EF4-FFF2-40B4-BE49-F238E27FC236}">
                <a16:creationId xmlns:a16="http://schemas.microsoft.com/office/drawing/2014/main" id="{B6F02432-4FAA-48F9-B39C-AA6BE3759151}"/>
              </a:ext>
            </a:extLst>
          </p:cNvPr>
          <p:cNvCxnSpPr>
            <a:cxnSpLocks/>
          </p:cNvCxnSpPr>
          <p:nvPr/>
        </p:nvCxnSpPr>
        <p:spPr>
          <a:xfrm flipV="1">
            <a:off x="7850708" y="5147149"/>
            <a:ext cx="1117929" cy="0"/>
          </a:xfrm>
          <a:prstGeom prst="straightConnector1">
            <a:avLst/>
          </a:prstGeom>
          <a:ln w="28575">
            <a:solidFill>
              <a:srgbClr val="FF66FF"/>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4" name="TextBox 83">
            <a:extLst>
              <a:ext uri="{FF2B5EF4-FFF2-40B4-BE49-F238E27FC236}">
                <a16:creationId xmlns:a16="http://schemas.microsoft.com/office/drawing/2014/main" id="{ABAEA170-BFF6-41C0-8ADD-B77DB53AAABF}"/>
              </a:ext>
            </a:extLst>
          </p:cNvPr>
          <p:cNvSpPr txBox="1"/>
          <p:nvPr/>
        </p:nvSpPr>
        <p:spPr>
          <a:xfrm>
            <a:off x="7855532" y="5161374"/>
            <a:ext cx="1031095" cy="400110"/>
          </a:xfrm>
          <a:prstGeom prst="rect">
            <a:avLst/>
          </a:prstGeom>
          <a:noFill/>
          <a:ln w="12700">
            <a:noFill/>
          </a:ln>
        </p:spPr>
        <p:txBody>
          <a:bodyPr wrap="square" lIns="44313" rIns="44313" rtlCol="0">
            <a:spAutoFit/>
          </a:bodyPr>
          <a:lstStyle/>
          <a:p>
            <a:pPr algn="ctr"/>
            <a:r>
              <a:rPr lang="en-GB" sz="1000" b="1">
                <a:solidFill>
                  <a:srgbClr val="FF66FF"/>
                </a:solidFill>
              </a:rPr>
              <a:t>“Right day” metric</a:t>
            </a:r>
            <a:endParaRPr lang="en-GB" sz="1000">
              <a:solidFill>
                <a:srgbClr val="FF66FF"/>
              </a:solidFill>
            </a:endParaRPr>
          </a:p>
        </p:txBody>
      </p:sp>
      <p:sp>
        <p:nvSpPr>
          <p:cNvPr id="86" name="TextBox 85">
            <a:extLst>
              <a:ext uri="{FF2B5EF4-FFF2-40B4-BE49-F238E27FC236}">
                <a16:creationId xmlns:a16="http://schemas.microsoft.com/office/drawing/2014/main" id="{10760030-7E77-49CA-AEBE-FA4E1A76169E}"/>
              </a:ext>
            </a:extLst>
          </p:cNvPr>
          <p:cNvSpPr txBox="1"/>
          <p:nvPr/>
        </p:nvSpPr>
        <p:spPr>
          <a:xfrm>
            <a:off x="8995076" y="5033031"/>
            <a:ext cx="859123" cy="276999"/>
          </a:xfrm>
          <a:prstGeom prst="rect">
            <a:avLst/>
          </a:prstGeom>
          <a:solidFill>
            <a:schemeClr val="bg1"/>
          </a:solidFill>
          <a:ln w="12700">
            <a:noFill/>
          </a:ln>
        </p:spPr>
        <p:txBody>
          <a:bodyPr wrap="square" lIns="44313" rIns="44313" rtlCol="0">
            <a:spAutoFit/>
          </a:bodyPr>
          <a:lstStyle/>
          <a:p>
            <a:r>
              <a:rPr lang="en-GB" sz="1200" b="1"/>
              <a:t>SLPM –S4/1</a:t>
            </a:r>
            <a:endParaRPr lang="en-GB" sz="1200"/>
          </a:p>
        </p:txBody>
      </p:sp>
      <p:sp>
        <p:nvSpPr>
          <p:cNvPr id="6" name="Rectangle 5"/>
          <p:cNvSpPr/>
          <p:nvPr/>
        </p:nvSpPr>
        <p:spPr>
          <a:xfrm>
            <a:off x="10121039" y="4927774"/>
            <a:ext cx="1910059" cy="707886"/>
          </a:xfrm>
          <a:prstGeom prst="rect">
            <a:avLst/>
          </a:prstGeom>
        </p:spPr>
        <p:txBody>
          <a:bodyPr wrap="square">
            <a:spAutoFit/>
          </a:bodyPr>
          <a:lstStyle/>
          <a:p>
            <a:pPr algn="just"/>
            <a:r>
              <a:rPr lang="en-GB" sz="1000"/>
              <a:t>* (SLP incurs cost of advance work  to install POC connection arrangement if later aborted / WAA remains unsigned).</a:t>
            </a:r>
          </a:p>
        </p:txBody>
      </p:sp>
      <p:cxnSp>
        <p:nvCxnSpPr>
          <p:cNvPr id="87" name="Straight Connector 86">
            <a:extLst>
              <a:ext uri="{FF2B5EF4-FFF2-40B4-BE49-F238E27FC236}">
                <a16:creationId xmlns:a16="http://schemas.microsoft.com/office/drawing/2014/main" id="{A2875A4F-DAAE-47B8-9D5A-5880666CF0F8}"/>
              </a:ext>
            </a:extLst>
          </p:cNvPr>
          <p:cNvCxnSpPr/>
          <p:nvPr/>
        </p:nvCxnSpPr>
        <p:spPr>
          <a:xfrm>
            <a:off x="1956413" y="7982698"/>
            <a:ext cx="928042"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4763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 name="Straight Arrow Connector 14"/>
          <p:cNvCxnSpPr>
            <a:stCxn id="80" idx="2"/>
          </p:cNvCxnSpPr>
          <p:nvPr/>
        </p:nvCxnSpPr>
        <p:spPr>
          <a:xfrm>
            <a:off x="4161926" y="3719726"/>
            <a:ext cx="29620" cy="211345"/>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7257276" y="3477596"/>
            <a:ext cx="0"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5485331" y="3992968"/>
            <a:ext cx="552416" cy="248979"/>
          </a:xfrm>
          <a:prstGeom prst="rect">
            <a:avLst/>
          </a:prstGeom>
          <a:noFill/>
        </p:spPr>
        <p:txBody>
          <a:bodyPr wrap="square" rtlCol="0">
            <a:spAutoFit/>
          </a:bodyPr>
          <a:lstStyle/>
          <a:p>
            <a:pPr algn="ctr"/>
            <a:r>
              <a:rPr lang="en-GB" sz="1018"/>
              <a:t>No</a:t>
            </a:r>
          </a:p>
        </p:txBody>
      </p:sp>
      <p:sp>
        <p:nvSpPr>
          <p:cNvPr id="20" name="TextBox 19"/>
          <p:cNvSpPr txBox="1"/>
          <p:nvPr/>
        </p:nvSpPr>
        <p:spPr>
          <a:xfrm>
            <a:off x="7646737" y="4674199"/>
            <a:ext cx="552416" cy="248979"/>
          </a:xfrm>
          <a:prstGeom prst="rect">
            <a:avLst/>
          </a:prstGeom>
          <a:noFill/>
        </p:spPr>
        <p:txBody>
          <a:bodyPr wrap="square" rtlCol="0">
            <a:spAutoFit/>
          </a:bodyPr>
          <a:lstStyle/>
          <a:p>
            <a:pPr algn="ctr"/>
            <a:r>
              <a:rPr lang="en-GB" sz="1018"/>
              <a:t>Yes</a:t>
            </a:r>
          </a:p>
        </p:txBody>
      </p:sp>
      <p:sp>
        <p:nvSpPr>
          <p:cNvPr id="29" name="TextBox 28"/>
          <p:cNvSpPr txBox="1"/>
          <p:nvPr/>
        </p:nvSpPr>
        <p:spPr>
          <a:xfrm>
            <a:off x="6022858" y="6282640"/>
            <a:ext cx="2462272" cy="405624"/>
          </a:xfrm>
          <a:prstGeom prst="rect">
            <a:avLst/>
          </a:prstGeom>
          <a:noFill/>
          <a:ln w="28575">
            <a:solidFill>
              <a:schemeClr val="accent6"/>
            </a:solidFill>
            <a:prstDash val="sysDash"/>
          </a:ln>
        </p:spPr>
        <p:txBody>
          <a:bodyPr wrap="square" rtlCol="0" anchor="t">
            <a:spAutoFit/>
          </a:bodyPr>
          <a:lstStyle/>
          <a:p>
            <a:pPr algn="ctr"/>
            <a:r>
              <a:rPr lang="en-GB" sz="1000"/>
              <a:t>Arrange and carry out Final Connection.  Vest assets via </a:t>
            </a:r>
            <a:r>
              <a:rPr lang="en-GB" sz="1000" b="1">
                <a:solidFill>
                  <a:srgbClr val="7030A0"/>
                </a:solidFill>
              </a:rPr>
              <a:t>Stage 6</a:t>
            </a:r>
          </a:p>
        </p:txBody>
      </p:sp>
      <p:sp>
        <p:nvSpPr>
          <p:cNvPr id="31" name="TextBox 30"/>
          <p:cNvSpPr txBox="1"/>
          <p:nvPr/>
        </p:nvSpPr>
        <p:spPr>
          <a:xfrm>
            <a:off x="3237952" y="4461935"/>
            <a:ext cx="1925556" cy="405624"/>
          </a:xfrm>
          <a:prstGeom prst="rect">
            <a:avLst/>
          </a:prstGeom>
          <a:noFill/>
          <a:ln w="28575">
            <a:solidFill>
              <a:srgbClr val="00B050"/>
            </a:solidFill>
          </a:ln>
        </p:spPr>
        <p:txBody>
          <a:bodyPr wrap="square" lIns="44313" rIns="44313" rtlCol="0" anchor="t">
            <a:spAutoFit/>
          </a:bodyPr>
          <a:lstStyle/>
          <a:p>
            <a:pPr algn="ctr"/>
            <a:r>
              <a:rPr lang="en-GB" sz="1000"/>
              <a:t>Remedy Defects</a:t>
            </a:r>
            <a:endParaRPr lang="en-GB" sz="1018"/>
          </a:p>
          <a:p>
            <a:pPr algn="ctr"/>
            <a:r>
              <a:rPr lang="en-GB" sz="1000"/>
              <a:t>(Accredited works)</a:t>
            </a:r>
            <a:endParaRPr lang="en-GB" sz="1000">
              <a:cs typeface="Calibri"/>
            </a:endParaRPr>
          </a:p>
        </p:txBody>
      </p:sp>
      <p:cxnSp>
        <p:nvCxnSpPr>
          <p:cNvPr id="52" name="Straight Connector 51"/>
          <p:cNvCxnSpPr>
            <a:cxnSpLocks/>
            <a:endCxn id="83" idx="1"/>
          </p:cNvCxnSpPr>
          <p:nvPr/>
        </p:nvCxnSpPr>
        <p:spPr>
          <a:xfrm>
            <a:off x="1492730" y="4240338"/>
            <a:ext cx="4711771" cy="20978"/>
          </a:xfrm>
          <a:prstGeom prst="line">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cxnSpLocks/>
          </p:cNvCxnSpPr>
          <p:nvPr/>
        </p:nvCxnSpPr>
        <p:spPr>
          <a:xfrm flipH="1">
            <a:off x="3931139" y="3933268"/>
            <a:ext cx="715" cy="528667"/>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a:cxnSpLocks/>
          </p:cNvCxnSpPr>
          <p:nvPr/>
        </p:nvCxnSpPr>
        <p:spPr>
          <a:xfrm>
            <a:off x="3905738" y="3924661"/>
            <a:ext cx="294992" cy="8607"/>
          </a:xfrm>
          <a:prstGeom prst="line">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a:cxnSpLocks/>
          </p:cNvCxnSpPr>
          <p:nvPr/>
        </p:nvCxnSpPr>
        <p:spPr>
          <a:xfrm>
            <a:off x="7233934" y="4840996"/>
            <a:ext cx="4339" cy="54832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3159178" y="2687520"/>
            <a:ext cx="2005495" cy="1032206"/>
          </a:xfrm>
          <a:prstGeom prst="rect">
            <a:avLst/>
          </a:prstGeom>
          <a:noFill/>
          <a:ln w="28575">
            <a:solidFill>
              <a:srgbClr val="00B050"/>
            </a:solidFill>
          </a:ln>
        </p:spPr>
        <p:txBody>
          <a:bodyPr wrap="square" lIns="44313" rIns="44313" rtlCol="0">
            <a:spAutoFit/>
          </a:bodyPr>
          <a:lstStyle/>
          <a:p>
            <a:pPr algn="just"/>
            <a:r>
              <a:rPr lang="en-GB" sz="1018"/>
              <a:t>Submit any outstanding construction records (accredited works), sample &amp; testing results.</a:t>
            </a:r>
          </a:p>
          <a:p>
            <a:pPr algn="just"/>
            <a:r>
              <a:rPr lang="en-GB" sz="1018"/>
              <a:t>Submit formal request for Water Company to undertake Final Connection.</a:t>
            </a:r>
          </a:p>
        </p:txBody>
      </p:sp>
      <p:sp>
        <p:nvSpPr>
          <p:cNvPr id="81" name="TextBox 80"/>
          <p:cNvSpPr txBox="1"/>
          <p:nvPr/>
        </p:nvSpPr>
        <p:spPr>
          <a:xfrm>
            <a:off x="5789940" y="2732741"/>
            <a:ext cx="2683410" cy="718915"/>
          </a:xfrm>
          <a:prstGeom prst="rect">
            <a:avLst/>
          </a:prstGeom>
          <a:noFill/>
          <a:ln w="28575">
            <a:solidFill>
              <a:srgbClr val="FF0000"/>
            </a:solidFill>
          </a:ln>
        </p:spPr>
        <p:txBody>
          <a:bodyPr wrap="square" lIns="44313" rIns="44313" rtlCol="0">
            <a:spAutoFit/>
          </a:bodyPr>
          <a:lstStyle/>
          <a:p>
            <a:pPr algn="just"/>
            <a:r>
              <a:rPr lang="en-GB" sz="1018"/>
              <a:t>Review all information provided including any site walk-off checks (see note 5.2). </a:t>
            </a:r>
          </a:p>
          <a:p>
            <a:pPr algn="just"/>
            <a:r>
              <a:rPr lang="en-GB" sz="1018"/>
              <a:t>Review development programme, and if necessary, define a flushing programme.</a:t>
            </a:r>
          </a:p>
        </p:txBody>
      </p:sp>
      <p:sp>
        <p:nvSpPr>
          <p:cNvPr id="83" name="Flowchart: Decision 82"/>
          <p:cNvSpPr/>
          <p:nvPr/>
        </p:nvSpPr>
        <p:spPr>
          <a:xfrm>
            <a:off x="6204501" y="3709051"/>
            <a:ext cx="2086161" cy="1104529"/>
          </a:xfrm>
          <a:prstGeom prst="flowChartDecision">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45"/>
          </a:p>
        </p:txBody>
      </p:sp>
      <p:sp>
        <p:nvSpPr>
          <p:cNvPr id="84" name="TextBox 83"/>
          <p:cNvSpPr txBox="1"/>
          <p:nvPr/>
        </p:nvSpPr>
        <p:spPr>
          <a:xfrm>
            <a:off x="6550688" y="3839299"/>
            <a:ext cx="1320442" cy="707886"/>
          </a:xfrm>
          <a:prstGeom prst="rect">
            <a:avLst/>
          </a:prstGeom>
          <a:noFill/>
          <a:ln>
            <a:noFill/>
          </a:ln>
        </p:spPr>
        <p:txBody>
          <a:bodyPr wrap="square" rtlCol="0" anchor="t">
            <a:spAutoFit/>
          </a:bodyPr>
          <a:lstStyle/>
          <a:p>
            <a:pPr algn="ctr"/>
            <a:r>
              <a:rPr lang="en-GB" sz="1000"/>
              <a:t>Self-Laid Main approved for Final Connection (with no outstanding Defects)?</a:t>
            </a:r>
          </a:p>
        </p:txBody>
      </p:sp>
      <p:cxnSp>
        <p:nvCxnSpPr>
          <p:cNvPr id="87" name="Straight Connector 86"/>
          <p:cNvCxnSpPr>
            <a:cxnSpLocks/>
          </p:cNvCxnSpPr>
          <p:nvPr/>
        </p:nvCxnSpPr>
        <p:spPr>
          <a:xfrm>
            <a:off x="5182063" y="3101607"/>
            <a:ext cx="548668"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73" name="Rectangle: Rounded Corners 72">
            <a:extLst>
              <a:ext uri="{FF2B5EF4-FFF2-40B4-BE49-F238E27FC236}">
                <a16:creationId xmlns:a16="http://schemas.microsoft.com/office/drawing/2014/main" id="{0693AB14-D9A1-4FF2-AAE2-324B679926CC}"/>
              </a:ext>
            </a:extLst>
          </p:cNvPr>
          <p:cNvSpPr/>
          <p:nvPr/>
        </p:nvSpPr>
        <p:spPr>
          <a:xfrm>
            <a:off x="468085" y="416924"/>
            <a:ext cx="11880000" cy="8856000"/>
          </a:xfrm>
          <a:prstGeom prst="roundRect">
            <a:avLst>
              <a:gd name="adj" fmla="val 252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TextBox 99">
            <a:extLst>
              <a:ext uri="{FF2B5EF4-FFF2-40B4-BE49-F238E27FC236}">
                <a16:creationId xmlns:a16="http://schemas.microsoft.com/office/drawing/2014/main" id="{F030DC0D-D0C0-42DF-A52E-9A1B166FE502}"/>
              </a:ext>
            </a:extLst>
          </p:cNvPr>
          <p:cNvSpPr txBox="1"/>
          <p:nvPr/>
        </p:nvSpPr>
        <p:spPr>
          <a:xfrm>
            <a:off x="547749" y="1492869"/>
            <a:ext cx="2005495" cy="6828088"/>
          </a:xfrm>
          <a:prstGeom prst="rect">
            <a:avLst/>
          </a:prstGeom>
          <a:noFill/>
          <a:ln w="12700">
            <a:solidFill>
              <a:schemeClr val="tx1">
                <a:lumMod val="50000"/>
                <a:lumOff val="50000"/>
              </a:schemeClr>
            </a:solidFill>
            <a:prstDash val="sysDash"/>
          </a:ln>
        </p:spPr>
        <p:txBody>
          <a:bodyPr wrap="square" lIns="44313" rIns="44313" rtlCol="0">
            <a:spAutoFit/>
          </a:bodyPr>
          <a:lstStyle/>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r>
              <a:rPr lang="en-GB" sz="1018"/>
              <a:t>Provide access for works</a:t>
            </a:r>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p:txBody>
      </p:sp>
      <p:sp>
        <p:nvSpPr>
          <p:cNvPr id="105" name="TextBox 104">
            <a:extLst>
              <a:ext uri="{FF2B5EF4-FFF2-40B4-BE49-F238E27FC236}">
                <a16:creationId xmlns:a16="http://schemas.microsoft.com/office/drawing/2014/main" id="{6B8E94D5-0B93-4ABB-971F-A7B22D980669}"/>
              </a:ext>
            </a:extLst>
          </p:cNvPr>
          <p:cNvSpPr txBox="1"/>
          <p:nvPr/>
        </p:nvSpPr>
        <p:spPr>
          <a:xfrm>
            <a:off x="638975" y="1603689"/>
            <a:ext cx="1822193" cy="718915"/>
          </a:xfrm>
          <a:prstGeom prst="rect">
            <a:avLst/>
          </a:prstGeom>
          <a:noFill/>
          <a:ln w="28575">
            <a:solidFill>
              <a:srgbClr val="00B050"/>
            </a:solidFill>
          </a:ln>
        </p:spPr>
        <p:txBody>
          <a:bodyPr wrap="square" lIns="44313" rIns="44313" rtlCol="0">
            <a:spAutoFit/>
          </a:bodyPr>
          <a:lstStyle/>
          <a:p>
            <a:pPr algn="just"/>
            <a:r>
              <a:rPr lang="en-GB" sz="1018"/>
              <a:t>Progress provision of any unaccredited works, control premises, and coordinate overall development programme</a:t>
            </a:r>
          </a:p>
        </p:txBody>
      </p:sp>
      <p:sp>
        <p:nvSpPr>
          <p:cNvPr id="106" name="TextBox 105">
            <a:extLst>
              <a:ext uri="{FF2B5EF4-FFF2-40B4-BE49-F238E27FC236}">
                <a16:creationId xmlns:a16="http://schemas.microsoft.com/office/drawing/2014/main" id="{622C216E-5286-42C8-849B-E3620183FFAE}"/>
              </a:ext>
            </a:extLst>
          </p:cNvPr>
          <p:cNvSpPr txBox="1"/>
          <p:nvPr/>
        </p:nvSpPr>
        <p:spPr>
          <a:xfrm>
            <a:off x="674531" y="4460109"/>
            <a:ext cx="1748764" cy="405624"/>
          </a:xfrm>
          <a:prstGeom prst="rect">
            <a:avLst/>
          </a:prstGeom>
          <a:noFill/>
          <a:ln w="28575">
            <a:solidFill>
              <a:srgbClr val="00B050"/>
            </a:solidFill>
          </a:ln>
        </p:spPr>
        <p:txBody>
          <a:bodyPr wrap="square" lIns="44313" rIns="44313" rtlCol="0" anchor="t">
            <a:spAutoFit/>
          </a:bodyPr>
          <a:lstStyle/>
          <a:p>
            <a:pPr algn="ctr"/>
            <a:r>
              <a:rPr lang="en-GB" sz="1000"/>
              <a:t>Remedy Defects</a:t>
            </a:r>
            <a:endParaRPr lang="en-GB" sz="1018"/>
          </a:p>
          <a:p>
            <a:pPr algn="ctr"/>
            <a:r>
              <a:rPr lang="en-GB" sz="1018"/>
              <a:t>(unaccredited works)</a:t>
            </a:r>
          </a:p>
        </p:txBody>
      </p:sp>
      <p:sp>
        <p:nvSpPr>
          <p:cNvPr id="108" name="TextBox 107">
            <a:extLst>
              <a:ext uri="{FF2B5EF4-FFF2-40B4-BE49-F238E27FC236}">
                <a16:creationId xmlns:a16="http://schemas.microsoft.com/office/drawing/2014/main" id="{5D09E26B-4403-4728-B486-6A542E70D84B}"/>
              </a:ext>
            </a:extLst>
          </p:cNvPr>
          <p:cNvSpPr txBox="1"/>
          <p:nvPr/>
        </p:nvSpPr>
        <p:spPr>
          <a:xfrm>
            <a:off x="674532" y="2692453"/>
            <a:ext cx="1748763" cy="875561"/>
          </a:xfrm>
          <a:prstGeom prst="rect">
            <a:avLst/>
          </a:prstGeom>
          <a:noFill/>
          <a:ln w="28575">
            <a:solidFill>
              <a:srgbClr val="00B050"/>
            </a:solidFill>
          </a:ln>
        </p:spPr>
        <p:txBody>
          <a:bodyPr wrap="square" lIns="44313" rIns="44313" rtlCol="0">
            <a:spAutoFit/>
          </a:bodyPr>
          <a:lstStyle/>
          <a:p>
            <a:pPr algn="just"/>
            <a:r>
              <a:rPr lang="en-GB" sz="1018"/>
              <a:t>Submit any outstanding construction records (unaccredited works).  If the development programme has changed, update SLP</a:t>
            </a:r>
          </a:p>
        </p:txBody>
      </p:sp>
      <p:cxnSp>
        <p:nvCxnSpPr>
          <p:cNvPr id="110" name="Straight Arrow Connector 109">
            <a:extLst>
              <a:ext uri="{FF2B5EF4-FFF2-40B4-BE49-F238E27FC236}">
                <a16:creationId xmlns:a16="http://schemas.microsoft.com/office/drawing/2014/main" id="{FF5A7E5C-0BF3-4F48-B7B3-0D049AFE483B}"/>
              </a:ext>
            </a:extLst>
          </p:cNvPr>
          <p:cNvCxnSpPr>
            <a:cxnSpLocks/>
          </p:cNvCxnSpPr>
          <p:nvPr/>
        </p:nvCxnSpPr>
        <p:spPr>
          <a:xfrm flipH="1">
            <a:off x="1838917" y="3928909"/>
            <a:ext cx="715" cy="528667"/>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9CAAD9C1-DC43-4F22-B9EB-EA0F6E9B14A1}"/>
              </a:ext>
            </a:extLst>
          </p:cNvPr>
          <p:cNvCxnSpPr>
            <a:cxnSpLocks/>
          </p:cNvCxnSpPr>
          <p:nvPr/>
        </p:nvCxnSpPr>
        <p:spPr>
          <a:xfrm>
            <a:off x="1830741" y="3926918"/>
            <a:ext cx="2124000" cy="0"/>
          </a:xfrm>
          <a:prstGeom prst="line">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3" name="Straight Arrow Connector 112">
            <a:extLst>
              <a:ext uri="{FF2B5EF4-FFF2-40B4-BE49-F238E27FC236}">
                <a16:creationId xmlns:a16="http://schemas.microsoft.com/office/drawing/2014/main" id="{91C6EE58-85AC-4585-A840-8A74E1E2E0EC}"/>
              </a:ext>
            </a:extLst>
          </p:cNvPr>
          <p:cNvCxnSpPr/>
          <p:nvPr/>
        </p:nvCxnSpPr>
        <p:spPr>
          <a:xfrm flipH="1">
            <a:off x="4479559" y="4238151"/>
            <a:ext cx="1165"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4" name="Straight Arrow Connector 113">
            <a:extLst>
              <a:ext uri="{FF2B5EF4-FFF2-40B4-BE49-F238E27FC236}">
                <a16:creationId xmlns:a16="http://schemas.microsoft.com/office/drawing/2014/main" id="{ACA37A41-87F3-417D-A47C-D6A3BAE20299}"/>
              </a:ext>
            </a:extLst>
          </p:cNvPr>
          <p:cNvCxnSpPr/>
          <p:nvPr/>
        </p:nvCxnSpPr>
        <p:spPr>
          <a:xfrm flipH="1">
            <a:off x="1489189" y="4234068"/>
            <a:ext cx="1165"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11CD69BF-AEDC-4F92-9795-0E31F893641E}"/>
              </a:ext>
            </a:extLst>
          </p:cNvPr>
          <p:cNvSpPr txBox="1"/>
          <p:nvPr/>
        </p:nvSpPr>
        <p:spPr>
          <a:xfrm>
            <a:off x="3228768" y="6801028"/>
            <a:ext cx="1925556" cy="718915"/>
          </a:xfrm>
          <a:prstGeom prst="rect">
            <a:avLst/>
          </a:prstGeom>
          <a:noFill/>
          <a:ln w="28575">
            <a:solidFill>
              <a:srgbClr val="00B050"/>
            </a:solidFill>
          </a:ln>
        </p:spPr>
        <p:txBody>
          <a:bodyPr wrap="square" rtlCol="0">
            <a:spAutoFit/>
          </a:bodyPr>
          <a:lstStyle/>
          <a:p>
            <a:pPr algn="just"/>
            <a:r>
              <a:rPr lang="en-GB" sz="1018"/>
              <a:t>If a double spade valve is fitted, agree a date for Water Company to attend to switch valve to permanent supply configuration.</a:t>
            </a:r>
          </a:p>
        </p:txBody>
      </p:sp>
      <p:sp>
        <p:nvSpPr>
          <p:cNvPr id="58" name="TextBox 57">
            <a:extLst>
              <a:ext uri="{FF2B5EF4-FFF2-40B4-BE49-F238E27FC236}">
                <a16:creationId xmlns:a16="http://schemas.microsoft.com/office/drawing/2014/main" id="{6E8E6567-777E-45EE-A157-783BC90A1753}"/>
              </a:ext>
            </a:extLst>
          </p:cNvPr>
          <p:cNvSpPr txBox="1"/>
          <p:nvPr/>
        </p:nvSpPr>
        <p:spPr>
          <a:xfrm>
            <a:off x="5604808" y="7216776"/>
            <a:ext cx="1401851" cy="405624"/>
          </a:xfrm>
          <a:prstGeom prst="rect">
            <a:avLst/>
          </a:prstGeom>
          <a:noFill/>
          <a:ln w="28575">
            <a:solidFill>
              <a:schemeClr val="accent6"/>
            </a:solidFill>
            <a:prstDash val="sysDash"/>
          </a:ln>
        </p:spPr>
        <p:txBody>
          <a:bodyPr wrap="square" rtlCol="0">
            <a:spAutoFit/>
          </a:bodyPr>
          <a:lstStyle/>
          <a:p>
            <a:pPr algn="ctr"/>
            <a:r>
              <a:rPr lang="en-GB" sz="1018"/>
              <a:t>Agree date and attend site to switch valve.</a:t>
            </a:r>
          </a:p>
        </p:txBody>
      </p:sp>
      <p:sp>
        <p:nvSpPr>
          <p:cNvPr id="66" name="TextBox 65">
            <a:extLst>
              <a:ext uri="{FF2B5EF4-FFF2-40B4-BE49-F238E27FC236}">
                <a16:creationId xmlns:a16="http://schemas.microsoft.com/office/drawing/2014/main" id="{8E88C83C-5FE8-48E7-A22D-0698677A8178}"/>
              </a:ext>
            </a:extLst>
          </p:cNvPr>
          <p:cNvSpPr txBox="1"/>
          <p:nvPr/>
        </p:nvSpPr>
        <p:spPr>
          <a:xfrm>
            <a:off x="3631407" y="381129"/>
            <a:ext cx="184731" cy="301173"/>
          </a:xfrm>
          <a:prstGeom prst="rect">
            <a:avLst/>
          </a:prstGeom>
          <a:noFill/>
        </p:spPr>
        <p:txBody>
          <a:bodyPr wrap="none" rtlCol="0">
            <a:spAutoFit/>
          </a:bodyPr>
          <a:lstStyle/>
          <a:p>
            <a:endParaRPr lang="en-GB" sz="1357" b="1"/>
          </a:p>
        </p:txBody>
      </p:sp>
      <p:sp>
        <p:nvSpPr>
          <p:cNvPr id="69" name="TextBox 68">
            <a:extLst>
              <a:ext uri="{FF2B5EF4-FFF2-40B4-BE49-F238E27FC236}">
                <a16:creationId xmlns:a16="http://schemas.microsoft.com/office/drawing/2014/main" id="{498A5861-E5F7-4DC0-9767-B26B5C59A157}"/>
              </a:ext>
            </a:extLst>
          </p:cNvPr>
          <p:cNvSpPr txBox="1"/>
          <p:nvPr/>
        </p:nvSpPr>
        <p:spPr>
          <a:xfrm>
            <a:off x="637645" y="443755"/>
            <a:ext cx="8631850" cy="400110"/>
          </a:xfrm>
          <a:prstGeom prst="rect">
            <a:avLst/>
          </a:prstGeom>
          <a:noFill/>
        </p:spPr>
        <p:txBody>
          <a:bodyPr wrap="none" rtlCol="0">
            <a:spAutoFit/>
          </a:bodyPr>
          <a:lstStyle/>
          <a:p>
            <a:r>
              <a:rPr lang="en-GB" sz="2000" b="1">
                <a:solidFill>
                  <a:srgbClr val="7030A0"/>
                </a:solidFill>
              </a:rPr>
              <a:t>Stage 5a:  Connect Water Mains (Water Company to carry out Final Connection)</a:t>
            </a:r>
          </a:p>
        </p:txBody>
      </p:sp>
      <p:sp>
        <p:nvSpPr>
          <p:cNvPr id="71" name="TextBox 70">
            <a:extLst>
              <a:ext uri="{FF2B5EF4-FFF2-40B4-BE49-F238E27FC236}">
                <a16:creationId xmlns:a16="http://schemas.microsoft.com/office/drawing/2014/main" id="{554858A7-49FA-4553-82A0-64C0E6AE3AA1}"/>
              </a:ext>
            </a:extLst>
          </p:cNvPr>
          <p:cNvSpPr txBox="1"/>
          <p:nvPr/>
        </p:nvSpPr>
        <p:spPr>
          <a:xfrm>
            <a:off x="3690681" y="378509"/>
            <a:ext cx="184731" cy="301173"/>
          </a:xfrm>
          <a:prstGeom prst="rect">
            <a:avLst/>
          </a:prstGeom>
          <a:noFill/>
        </p:spPr>
        <p:txBody>
          <a:bodyPr wrap="none" rtlCol="0">
            <a:spAutoFit/>
          </a:bodyPr>
          <a:lstStyle/>
          <a:p>
            <a:endParaRPr lang="en-GB" sz="1357" b="1"/>
          </a:p>
        </p:txBody>
      </p:sp>
      <p:sp>
        <p:nvSpPr>
          <p:cNvPr id="72" name="TextBox 71">
            <a:extLst>
              <a:ext uri="{FF2B5EF4-FFF2-40B4-BE49-F238E27FC236}">
                <a16:creationId xmlns:a16="http://schemas.microsoft.com/office/drawing/2014/main" id="{AEF9AE89-DDDA-4B6A-91B9-A74BF7FFDEE9}"/>
              </a:ext>
            </a:extLst>
          </p:cNvPr>
          <p:cNvSpPr txBox="1"/>
          <p:nvPr/>
        </p:nvSpPr>
        <p:spPr>
          <a:xfrm>
            <a:off x="3859131" y="647349"/>
            <a:ext cx="184731" cy="301173"/>
          </a:xfrm>
          <a:prstGeom prst="rect">
            <a:avLst/>
          </a:prstGeom>
          <a:noFill/>
        </p:spPr>
        <p:txBody>
          <a:bodyPr wrap="none" rtlCol="0">
            <a:spAutoFit/>
          </a:bodyPr>
          <a:lstStyle/>
          <a:p>
            <a:endParaRPr lang="en-GB" sz="1357" b="1"/>
          </a:p>
        </p:txBody>
      </p:sp>
      <p:sp>
        <p:nvSpPr>
          <p:cNvPr id="77" name="TextBox 76">
            <a:extLst>
              <a:ext uri="{FF2B5EF4-FFF2-40B4-BE49-F238E27FC236}">
                <a16:creationId xmlns:a16="http://schemas.microsoft.com/office/drawing/2014/main" id="{56548352-B934-4A80-86D5-330AC69DD65C}"/>
              </a:ext>
            </a:extLst>
          </p:cNvPr>
          <p:cNvSpPr txBox="1"/>
          <p:nvPr/>
        </p:nvSpPr>
        <p:spPr>
          <a:xfrm>
            <a:off x="5589357" y="943467"/>
            <a:ext cx="1698672" cy="510011"/>
          </a:xfrm>
          <a:prstGeom prst="rect">
            <a:avLst/>
          </a:prstGeom>
          <a:noFill/>
          <a:ln w="25400">
            <a:solidFill>
              <a:schemeClr val="tx1"/>
            </a:solidFill>
          </a:ln>
        </p:spPr>
        <p:txBody>
          <a:bodyPr wrap="square" rtlCol="0">
            <a:spAutoFit/>
          </a:bodyPr>
          <a:lstStyle/>
          <a:p>
            <a:pPr algn="ctr"/>
            <a:r>
              <a:rPr lang="en-GB" sz="1357"/>
              <a:t>Water Company</a:t>
            </a:r>
          </a:p>
          <a:p>
            <a:pPr algn="ctr"/>
            <a:r>
              <a:rPr lang="en-GB" sz="1357"/>
              <a:t>(NAV or Regional)</a:t>
            </a:r>
          </a:p>
        </p:txBody>
      </p:sp>
      <p:sp>
        <p:nvSpPr>
          <p:cNvPr id="79" name="TextBox 78">
            <a:extLst>
              <a:ext uri="{FF2B5EF4-FFF2-40B4-BE49-F238E27FC236}">
                <a16:creationId xmlns:a16="http://schemas.microsoft.com/office/drawing/2014/main" id="{6C26C30A-01F5-4F4E-AAF4-D735F4956BD5}"/>
              </a:ext>
            </a:extLst>
          </p:cNvPr>
          <p:cNvSpPr txBox="1"/>
          <p:nvPr/>
        </p:nvSpPr>
        <p:spPr>
          <a:xfrm>
            <a:off x="8161267" y="943465"/>
            <a:ext cx="2690763" cy="310239"/>
          </a:xfrm>
          <a:prstGeom prst="rect">
            <a:avLst/>
          </a:prstGeom>
          <a:noFill/>
          <a:ln w="25400">
            <a:solidFill>
              <a:schemeClr val="tx1"/>
            </a:solidFill>
          </a:ln>
        </p:spPr>
        <p:txBody>
          <a:bodyPr wrap="square" rtlCol="0">
            <a:spAutoFit/>
          </a:bodyPr>
          <a:lstStyle/>
          <a:p>
            <a:pPr algn="ctr"/>
            <a:r>
              <a:rPr lang="en-GB" sz="1357"/>
              <a:t>Comments &amp; Service Standard</a:t>
            </a:r>
          </a:p>
        </p:txBody>
      </p:sp>
      <p:sp>
        <p:nvSpPr>
          <p:cNvPr id="82" name="TextBox 81">
            <a:extLst>
              <a:ext uri="{FF2B5EF4-FFF2-40B4-BE49-F238E27FC236}">
                <a16:creationId xmlns:a16="http://schemas.microsoft.com/office/drawing/2014/main" id="{B82F9382-F93B-482F-9211-B043AAD70EFF}"/>
              </a:ext>
            </a:extLst>
          </p:cNvPr>
          <p:cNvSpPr txBox="1"/>
          <p:nvPr/>
        </p:nvSpPr>
        <p:spPr>
          <a:xfrm>
            <a:off x="637645" y="952531"/>
            <a:ext cx="1820615" cy="301173"/>
          </a:xfrm>
          <a:prstGeom prst="rect">
            <a:avLst/>
          </a:prstGeom>
          <a:noFill/>
          <a:ln w="25400">
            <a:solidFill>
              <a:schemeClr val="tx1"/>
            </a:solidFill>
          </a:ln>
        </p:spPr>
        <p:txBody>
          <a:bodyPr wrap="square" rtlCol="0">
            <a:spAutoFit/>
          </a:bodyPr>
          <a:lstStyle/>
          <a:p>
            <a:pPr algn="ctr"/>
            <a:r>
              <a:rPr lang="en-GB" sz="1357"/>
              <a:t>Unaccredited Activity</a:t>
            </a:r>
          </a:p>
        </p:txBody>
      </p:sp>
      <p:sp>
        <p:nvSpPr>
          <p:cNvPr id="85" name="TextBox 84">
            <a:extLst>
              <a:ext uri="{FF2B5EF4-FFF2-40B4-BE49-F238E27FC236}">
                <a16:creationId xmlns:a16="http://schemas.microsoft.com/office/drawing/2014/main" id="{805C89E9-83EA-4755-9BE2-1B83AD2E308E}"/>
              </a:ext>
            </a:extLst>
          </p:cNvPr>
          <p:cNvSpPr txBox="1"/>
          <p:nvPr/>
        </p:nvSpPr>
        <p:spPr>
          <a:xfrm>
            <a:off x="3242085" y="938471"/>
            <a:ext cx="1922593" cy="510011"/>
          </a:xfrm>
          <a:prstGeom prst="rect">
            <a:avLst/>
          </a:prstGeom>
          <a:noFill/>
          <a:ln w="25400">
            <a:solidFill>
              <a:schemeClr val="tx1"/>
            </a:solidFill>
          </a:ln>
        </p:spPr>
        <p:txBody>
          <a:bodyPr wrap="square" rtlCol="0">
            <a:spAutoFit/>
          </a:bodyPr>
          <a:lstStyle/>
          <a:p>
            <a:pPr algn="ctr"/>
            <a:r>
              <a:rPr lang="en-GB" sz="1357"/>
              <a:t>Accredited Activity</a:t>
            </a:r>
          </a:p>
          <a:p>
            <a:pPr algn="ctr"/>
            <a:r>
              <a:rPr lang="en-GB" sz="1357"/>
              <a:t>(SLP)</a:t>
            </a:r>
          </a:p>
        </p:txBody>
      </p:sp>
      <p:cxnSp>
        <p:nvCxnSpPr>
          <p:cNvPr id="91" name="Straight Connector 90">
            <a:extLst>
              <a:ext uri="{FF2B5EF4-FFF2-40B4-BE49-F238E27FC236}">
                <a16:creationId xmlns:a16="http://schemas.microsoft.com/office/drawing/2014/main" id="{47E11D42-A3B2-4249-AA5C-79483F748EB2}"/>
              </a:ext>
            </a:extLst>
          </p:cNvPr>
          <p:cNvCxnSpPr/>
          <p:nvPr/>
        </p:nvCxnSpPr>
        <p:spPr>
          <a:xfrm>
            <a:off x="5410391" y="1091563"/>
            <a:ext cx="0" cy="799200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88F02B70-A5D5-48B0-B74D-21C8223F5B3A}"/>
              </a:ext>
            </a:extLst>
          </p:cNvPr>
          <p:cNvCxnSpPr>
            <a:cxnSpLocks/>
          </p:cNvCxnSpPr>
          <p:nvPr/>
        </p:nvCxnSpPr>
        <p:spPr>
          <a:xfrm>
            <a:off x="2423295" y="2971469"/>
            <a:ext cx="720000"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2AE9A381-9D45-445B-A53F-BA7D583695EB}"/>
              </a:ext>
            </a:extLst>
          </p:cNvPr>
          <p:cNvCxnSpPr>
            <a:cxnSpLocks/>
          </p:cNvCxnSpPr>
          <p:nvPr/>
        </p:nvCxnSpPr>
        <p:spPr>
          <a:xfrm flipV="1">
            <a:off x="5186990" y="7385147"/>
            <a:ext cx="396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9" name="TextBox 118">
            <a:extLst>
              <a:ext uri="{FF2B5EF4-FFF2-40B4-BE49-F238E27FC236}">
                <a16:creationId xmlns:a16="http://schemas.microsoft.com/office/drawing/2014/main" id="{0F74C9E8-8F67-4F4B-8A28-1000F278F144}"/>
              </a:ext>
            </a:extLst>
          </p:cNvPr>
          <p:cNvSpPr txBox="1"/>
          <p:nvPr/>
        </p:nvSpPr>
        <p:spPr>
          <a:xfrm>
            <a:off x="6107214" y="5416732"/>
            <a:ext cx="2289414" cy="400110"/>
          </a:xfrm>
          <a:prstGeom prst="rect">
            <a:avLst/>
          </a:prstGeom>
          <a:noFill/>
          <a:ln w="28575">
            <a:solidFill>
              <a:srgbClr val="FF0000"/>
            </a:solidFill>
          </a:ln>
        </p:spPr>
        <p:txBody>
          <a:bodyPr wrap="square" lIns="44313" rIns="44313" rtlCol="0" anchor="t">
            <a:spAutoFit/>
          </a:bodyPr>
          <a:lstStyle/>
          <a:p>
            <a:pPr algn="ctr"/>
            <a:r>
              <a:rPr lang="en-GB" sz="1000"/>
              <a:t>Update Customer with expected date of Final Connection</a:t>
            </a:r>
          </a:p>
        </p:txBody>
      </p:sp>
      <p:cxnSp>
        <p:nvCxnSpPr>
          <p:cNvPr id="120" name="Straight Arrow Connector 119">
            <a:extLst>
              <a:ext uri="{FF2B5EF4-FFF2-40B4-BE49-F238E27FC236}">
                <a16:creationId xmlns:a16="http://schemas.microsoft.com/office/drawing/2014/main" id="{B6385EBB-3DE5-410F-B764-0B37434A15DD}"/>
              </a:ext>
            </a:extLst>
          </p:cNvPr>
          <p:cNvCxnSpPr>
            <a:stCxn id="119" idx="2"/>
          </p:cNvCxnSpPr>
          <p:nvPr/>
        </p:nvCxnSpPr>
        <p:spPr>
          <a:xfrm>
            <a:off x="7251921" y="5816842"/>
            <a:ext cx="4146" cy="45650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3" name="Straight Arrow Connector 122">
            <a:extLst>
              <a:ext uri="{FF2B5EF4-FFF2-40B4-BE49-F238E27FC236}">
                <a16:creationId xmlns:a16="http://schemas.microsoft.com/office/drawing/2014/main" id="{2DD3988B-E3A6-45B7-AA96-6F338D9258B9}"/>
              </a:ext>
            </a:extLst>
          </p:cNvPr>
          <p:cNvCxnSpPr>
            <a:cxnSpLocks/>
          </p:cNvCxnSpPr>
          <p:nvPr/>
        </p:nvCxnSpPr>
        <p:spPr>
          <a:xfrm flipV="1">
            <a:off x="14703950" y="3162685"/>
            <a:ext cx="0" cy="1905008"/>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3BFDB751-2882-4B03-A021-BC7D71A1A2C6}"/>
              </a:ext>
            </a:extLst>
          </p:cNvPr>
          <p:cNvCxnSpPr>
            <a:cxnSpLocks/>
          </p:cNvCxnSpPr>
          <p:nvPr/>
        </p:nvCxnSpPr>
        <p:spPr>
          <a:xfrm>
            <a:off x="8923355" y="3101607"/>
            <a:ext cx="35589" cy="3400033"/>
          </a:xfrm>
          <a:prstGeom prst="straightConnector1">
            <a:avLst/>
          </a:prstGeom>
          <a:ln w="28575">
            <a:solidFill>
              <a:srgbClr val="FF66FF"/>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62BBC076-CFB6-457F-8809-F42107D47B9C}"/>
              </a:ext>
            </a:extLst>
          </p:cNvPr>
          <p:cNvCxnSpPr>
            <a:cxnSpLocks/>
          </p:cNvCxnSpPr>
          <p:nvPr/>
        </p:nvCxnSpPr>
        <p:spPr>
          <a:xfrm>
            <a:off x="8473350" y="6501640"/>
            <a:ext cx="720000"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5E855E38-49A9-45DA-98BD-86047F8C020B}"/>
              </a:ext>
            </a:extLst>
          </p:cNvPr>
          <p:cNvSpPr txBox="1"/>
          <p:nvPr/>
        </p:nvSpPr>
        <p:spPr>
          <a:xfrm>
            <a:off x="9506647" y="6622399"/>
            <a:ext cx="2743866" cy="718915"/>
          </a:xfrm>
          <a:prstGeom prst="rect">
            <a:avLst/>
          </a:prstGeom>
          <a:noFill/>
          <a:ln w="12700">
            <a:noFill/>
          </a:ln>
        </p:spPr>
        <p:txBody>
          <a:bodyPr wrap="square" lIns="44313" rIns="44313" rtlCol="0">
            <a:spAutoFit/>
          </a:bodyPr>
          <a:lstStyle/>
          <a:p>
            <a:r>
              <a:rPr lang="en-GB" sz="1018" b="1"/>
              <a:t>Note 5.2: </a:t>
            </a:r>
          </a:p>
          <a:p>
            <a:pPr algn="just"/>
            <a:r>
              <a:rPr lang="en-GB" sz="1018"/>
              <a:t>Site walk-offs may include other interested parties such as Fire and Rescue Services if they are able to attend within the necessary timeframe.</a:t>
            </a:r>
            <a:endParaRPr lang="en-GB" sz="1018" b="1"/>
          </a:p>
        </p:txBody>
      </p:sp>
      <p:sp>
        <p:nvSpPr>
          <p:cNvPr id="74" name="TextBox 73">
            <a:extLst>
              <a:ext uri="{FF2B5EF4-FFF2-40B4-BE49-F238E27FC236}">
                <a16:creationId xmlns:a16="http://schemas.microsoft.com/office/drawing/2014/main" id="{FEABA2BB-3F4E-4F1C-A4AF-5EEDC9BE1981}"/>
              </a:ext>
            </a:extLst>
          </p:cNvPr>
          <p:cNvSpPr txBox="1"/>
          <p:nvPr/>
        </p:nvSpPr>
        <p:spPr>
          <a:xfrm>
            <a:off x="8134715" y="1741070"/>
            <a:ext cx="2743865" cy="718915"/>
          </a:xfrm>
          <a:prstGeom prst="rect">
            <a:avLst/>
          </a:prstGeom>
          <a:noFill/>
          <a:ln w="12700">
            <a:noFill/>
          </a:ln>
        </p:spPr>
        <p:txBody>
          <a:bodyPr wrap="square" lIns="44313" rIns="44313" rtlCol="0">
            <a:spAutoFit/>
          </a:bodyPr>
          <a:lstStyle/>
          <a:p>
            <a:r>
              <a:rPr lang="en-GB" sz="1018" b="1"/>
              <a:t>Note 5.1: </a:t>
            </a:r>
          </a:p>
          <a:p>
            <a:pPr algn="just"/>
            <a:r>
              <a:rPr lang="en-GB" sz="1018"/>
              <a:t>Connection type is determined in accordance with the Annual Contestability Summary published by each Water Company and agreed during Stage 2.</a:t>
            </a:r>
          </a:p>
        </p:txBody>
      </p:sp>
      <p:sp>
        <p:nvSpPr>
          <p:cNvPr id="68" name="TextBox 67">
            <a:extLst>
              <a:ext uri="{FF2B5EF4-FFF2-40B4-BE49-F238E27FC236}">
                <a16:creationId xmlns:a16="http://schemas.microsoft.com/office/drawing/2014/main" id="{B13FFD58-B755-43AC-8F0D-07AD35DDE053}"/>
              </a:ext>
            </a:extLst>
          </p:cNvPr>
          <p:cNvSpPr txBox="1"/>
          <p:nvPr/>
        </p:nvSpPr>
        <p:spPr>
          <a:xfrm>
            <a:off x="10806388" y="9201090"/>
            <a:ext cx="1939477" cy="400110"/>
          </a:xfrm>
          <a:prstGeom prst="rect">
            <a:avLst/>
          </a:prstGeom>
          <a:noFill/>
        </p:spPr>
        <p:txBody>
          <a:bodyPr wrap="square" rtlCol="0">
            <a:spAutoFit/>
          </a:bodyPr>
          <a:lstStyle/>
          <a:p>
            <a:pPr algn="ctr"/>
            <a:r>
              <a:rPr lang="en-GB" sz="2000" b="1" i="1">
                <a:solidFill>
                  <a:srgbClr val="7030A0"/>
                </a:solidFill>
                <a:latin typeface="Abadi Extra Light" panose="020B0204020104020204" pitchFamily="34" charset="0"/>
              </a:rPr>
              <a:t> </a:t>
            </a:r>
            <a:r>
              <a:rPr lang="en-GB" sz="1200" b="1" i="1">
                <a:solidFill>
                  <a:srgbClr val="7030A0"/>
                </a:solidFill>
                <a:latin typeface="Abadi Extra Light" panose="020B0204020104020204" pitchFamily="34" charset="0"/>
              </a:rPr>
              <a:t>Appendix C - 8</a:t>
            </a:r>
            <a:endParaRPr lang="en-GB" sz="2000" b="1" i="1">
              <a:solidFill>
                <a:srgbClr val="7030A0"/>
              </a:solidFill>
              <a:latin typeface="Abadi Extra Light" panose="020B0204020104020204" pitchFamily="34" charset="0"/>
            </a:endParaRPr>
          </a:p>
        </p:txBody>
      </p:sp>
      <p:sp>
        <p:nvSpPr>
          <p:cNvPr id="86" name="TextBox 85">
            <a:extLst>
              <a:ext uri="{FF2B5EF4-FFF2-40B4-BE49-F238E27FC236}">
                <a16:creationId xmlns:a16="http://schemas.microsoft.com/office/drawing/2014/main" id="{EC7C58C9-3EED-4C9C-A187-D599901FBF03}"/>
              </a:ext>
            </a:extLst>
          </p:cNvPr>
          <p:cNvSpPr txBox="1"/>
          <p:nvPr/>
        </p:nvSpPr>
        <p:spPr>
          <a:xfrm>
            <a:off x="10574476" y="370655"/>
            <a:ext cx="1939477" cy="400110"/>
          </a:xfrm>
          <a:prstGeom prst="rect">
            <a:avLst/>
          </a:prstGeom>
          <a:noFill/>
        </p:spPr>
        <p:txBody>
          <a:bodyPr wrap="square" rtlCol="0">
            <a:spAutoFit/>
          </a:bodyPr>
          <a:lstStyle/>
          <a:p>
            <a:pPr algn="ctr"/>
            <a:r>
              <a:rPr lang="en-GB" sz="2000" b="1" i="1" dirty="0">
                <a:solidFill>
                  <a:srgbClr val="7030A0"/>
                </a:solidFill>
                <a:latin typeface="Abadi Extra Light" panose="020B0204020104020204" pitchFamily="34" charset="0"/>
              </a:rPr>
              <a:t> </a:t>
            </a:r>
            <a:r>
              <a:rPr lang="en-GB" sz="1200" b="1" i="1" dirty="0">
                <a:solidFill>
                  <a:srgbClr val="7030A0"/>
                </a:solidFill>
                <a:latin typeface="Abadi Extra Light" panose="020B0204020104020204" pitchFamily="34" charset="0"/>
              </a:rPr>
              <a:t>Version: 1</a:t>
            </a:r>
            <a:endParaRPr lang="en-GB" sz="2000" b="1" i="1" dirty="0">
              <a:solidFill>
                <a:srgbClr val="7030A0"/>
              </a:solidFill>
              <a:latin typeface="Abadi Extra Light" panose="020B0204020104020204" pitchFamily="34" charset="0"/>
            </a:endParaRPr>
          </a:p>
        </p:txBody>
      </p:sp>
      <p:sp>
        <p:nvSpPr>
          <p:cNvPr id="88" name="TextBox 87">
            <a:extLst>
              <a:ext uri="{FF2B5EF4-FFF2-40B4-BE49-F238E27FC236}">
                <a16:creationId xmlns:a16="http://schemas.microsoft.com/office/drawing/2014/main" id="{C6FDEECC-9AA5-4508-B6D3-E7ACAD972D3B}"/>
              </a:ext>
            </a:extLst>
          </p:cNvPr>
          <p:cNvSpPr txBox="1"/>
          <p:nvPr/>
        </p:nvSpPr>
        <p:spPr>
          <a:xfrm>
            <a:off x="70305" y="9184276"/>
            <a:ext cx="1939477" cy="400110"/>
          </a:xfrm>
          <a:prstGeom prst="rect">
            <a:avLst/>
          </a:prstGeom>
          <a:noFill/>
        </p:spPr>
        <p:txBody>
          <a:bodyPr wrap="square" rtlCol="0">
            <a:spAutoFit/>
          </a:bodyPr>
          <a:lstStyle/>
          <a:p>
            <a:pPr algn="ctr"/>
            <a:r>
              <a:rPr lang="en-GB" sz="2000" dirty="0">
                <a:solidFill>
                  <a:srgbClr val="7030A0"/>
                </a:solidFill>
                <a:latin typeface="+mj-lt"/>
              </a:rPr>
              <a:t> </a:t>
            </a:r>
            <a:r>
              <a:rPr lang="en-GB" sz="1200" dirty="0">
                <a:solidFill>
                  <a:srgbClr val="7030A0"/>
                </a:solidFill>
                <a:latin typeface="+mj-lt"/>
              </a:rPr>
              <a:t>© Water UK </a:t>
            </a:r>
            <a:r>
              <a:rPr lang="en-GB" sz="1200" dirty="0">
                <a:solidFill>
                  <a:srgbClr val="7030A0"/>
                </a:solidFill>
              </a:rPr>
              <a:t>071019</a:t>
            </a:r>
            <a:endParaRPr lang="en-GB" sz="2000" dirty="0">
              <a:solidFill>
                <a:srgbClr val="7030A0"/>
              </a:solidFill>
              <a:latin typeface="+mj-lt"/>
            </a:endParaRPr>
          </a:p>
        </p:txBody>
      </p:sp>
      <p:cxnSp>
        <p:nvCxnSpPr>
          <p:cNvPr id="89" name="Straight Connector 88">
            <a:extLst>
              <a:ext uri="{FF2B5EF4-FFF2-40B4-BE49-F238E27FC236}">
                <a16:creationId xmlns:a16="http://schemas.microsoft.com/office/drawing/2014/main" id="{62BBC076-CFB6-457F-8809-F42107D47B9C}"/>
              </a:ext>
            </a:extLst>
          </p:cNvPr>
          <p:cNvCxnSpPr>
            <a:cxnSpLocks/>
          </p:cNvCxnSpPr>
          <p:nvPr/>
        </p:nvCxnSpPr>
        <p:spPr>
          <a:xfrm>
            <a:off x="8473350" y="3086131"/>
            <a:ext cx="720000"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sp>
        <p:nvSpPr>
          <p:cNvPr id="90" name="TextBox 89">
            <a:extLst>
              <a:ext uri="{FF2B5EF4-FFF2-40B4-BE49-F238E27FC236}">
                <a16:creationId xmlns:a16="http://schemas.microsoft.com/office/drawing/2014/main" id="{10760030-7E77-49CA-AEBE-FA4E1A76169E}"/>
              </a:ext>
            </a:extLst>
          </p:cNvPr>
          <p:cNvSpPr txBox="1"/>
          <p:nvPr/>
        </p:nvSpPr>
        <p:spPr>
          <a:xfrm rot="16200000">
            <a:off x="8678770" y="4891284"/>
            <a:ext cx="1067630" cy="276999"/>
          </a:xfrm>
          <a:prstGeom prst="rect">
            <a:avLst/>
          </a:prstGeom>
          <a:solidFill>
            <a:schemeClr val="bg1"/>
          </a:solidFill>
          <a:ln w="12700">
            <a:noFill/>
          </a:ln>
        </p:spPr>
        <p:txBody>
          <a:bodyPr wrap="square" lIns="44313" rIns="44313" rtlCol="0">
            <a:spAutoFit/>
          </a:bodyPr>
          <a:lstStyle/>
          <a:p>
            <a:r>
              <a:rPr lang="en-GB" sz="1200" b="1"/>
              <a:t>SLPM – S5/1a</a:t>
            </a:r>
            <a:endParaRPr lang="en-GB" sz="1200"/>
          </a:p>
        </p:txBody>
      </p:sp>
      <p:cxnSp>
        <p:nvCxnSpPr>
          <p:cNvPr id="93" name="Straight Arrow Connector 92">
            <a:extLst>
              <a:ext uri="{FF2B5EF4-FFF2-40B4-BE49-F238E27FC236}">
                <a16:creationId xmlns:a16="http://schemas.microsoft.com/office/drawing/2014/main" id="{0424CCFB-E963-4359-86FD-0F5A2E3B175A}"/>
              </a:ext>
            </a:extLst>
          </p:cNvPr>
          <p:cNvCxnSpPr>
            <a:cxnSpLocks/>
          </p:cNvCxnSpPr>
          <p:nvPr/>
        </p:nvCxnSpPr>
        <p:spPr>
          <a:xfrm flipV="1">
            <a:off x="8923355" y="6517115"/>
            <a:ext cx="35589" cy="2438053"/>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E43E0F78-B6EC-4F6D-B669-8A564E691653}"/>
              </a:ext>
            </a:extLst>
          </p:cNvPr>
          <p:cNvSpPr txBox="1"/>
          <p:nvPr/>
        </p:nvSpPr>
        <p:spPr>
          <a:xfrm rot="16200000">
            <a:off x="8706486" y="6876510"/>
            <a:ext cx="945568" cy="276999"/>
          </a:xfrm>
          <a:prstGeom prst="rect">
            <a:avLst/>
          </a:prstGeom>
          <a:solidFill>
            <a:schemeClr val="bg1"/>
          </a:solidFill>
          <a:ln w="12700">
            <a:noFill/>
          </a:ln>
        </p:spPr>
        <p:txBody>
          <a:bodyPr wrap="square" lIns="44313" rIns="44313" rtlCol="0">
            <a:spAutoFit/>
          </a:bodyPr>
          <a:lstStyle/>
          <a:p>
            <a:r>
              <a:rPr lang="en-GB" sz="1200" b="1"/>
              <a:t>SLPM – S6/1</a:t>
            </a:r>
            <a:endParaRPr lang="en-GB" sz="1200"/>
          </a:p>
        </p:txBody>
      </p:sp>
    </p:spTree>
    <p:extLst>
      <p:ext uri="{BB962C8B-B14F-4D97-AF65-F5344CB8AC3E}">
        <p14:creationId xmlns:p14="http://schemas.microsoft.com/office/powerpoint/2010/main" val="2878922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3" name="Straight Arrow Connector 132"/>
          <p:cNvCxnSpPr>
            <a:cxnSpLocks/>
          </p:cNvCxnSpPr>
          <p:nvPr/>
        </p:nvCxnSpPr>
        <p:spPr>
          <a:xfrm flipH="1">
            <a:off x="3965902" y="763792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p:nvPr/>
        </p:nvCxnSpPr>
        <p:spPr>
          <a:xfrm>
            <a:off x="3970219" y="6124619"/>
            <a:ext cx="0"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a:cxnSpLocks/>
          </p:cNvCxnSpPr>
          <p:nvPr/>
        </p:nvCxnSpPr>
        <p:spPr>
          <a:xfrm flipH="1">
            <a:off x="2986771" y="5198553"/>
            <a:ext cx="0" cy="504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a:endCxn id="79" idx="0"/>
          </p:cNvCxnSpPr>
          <p:nvPr/>
        </p:nvCxnSpPr>
        <p:spPr>
          <a:xfrm>
            <a:off x="3954865" y="4584415"/>
            <a:ext cx="0" cy="25263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3715284" y="323119"/>
            <a:ext cx="184731" cy="301173"/>
          </a:xfrm>
          <a:prstGeom prst="rect">
            <a:avLst/>
          </a:prstGeom>
          <a:noFill/>
        </p:spPr>
        <p:txBody>
          <a:bodyPr wrap="none" rtlCol="0">
            <a:spAutoFit/>
          </a:bodyPr>
          <a:lstStyle/>
          <a:p>
            <a:endParaRPr lang="en-GB" sz="1357" b="1"/>
          </a:p>
        </p:txBody>
      </p:sp>
      <p:sp>
        <p:nvSpPr>
          <p:cNvPr id="10" name="Flowchart: Decision 9"/>
          <p:cNvSpPr/>
          <p:nvPr/>
        </p:nvSpPr>
        <p:spPr>
          <a:xfrm>
            <a:off x="5753218" y="3475518"/>
            <a:ext cx="1182713" cy="585795"/>
          </a:xfrm>
          <a:prstGeom prst="flowChartDecision">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45"/>
          </a:p>
        </p:txBody>
      </p:sp>
      <p:sp>
        <p:nvSpPr>
          <p:cNvPr id="11" name="TextBox 10"/>
          <p:cNvSpPr txBox="1"/>
          <p:nvPr/>
        </p:nvSpPr>
        <p:spPr>
          <a:xfrm>
            <a:off x="5957470" y="3569267"/>
            <a:ext cx="855513" cy="405624"/>
          </a:xfrm>
          <a:prstGeom prst="rect">
            <a:avLst/>
          </a:prstGeom>
          <a:noFill/>
          <a:ln>
            <a:noFill/>
          </a:ln>
        </p:spPr>
        <p:txBody>
          <a:bodyPr wrap="square" rtlCol="0">
            <a:spAutoFit/>
          </a:bodyPr>
          <a:lstStyle/>
          <a:p>
            <a:pPr algn="ctr"/>
            <a:r>
              <a:rPr lang="en-GB" sz="1018"/>
              <a:t>Connection Approved?</a:t>
            </a:r>
          </a:p>
        </p:txBody>
      </p:sp>
      <p:sp>
        <p:nvSpPr>
          <p:cNvPr id="19" name="TextBox 18"/>
          <p:cNvSpPr txBox="1"/>
          <p:nvPr/>
        </p:nvSpPr>
        <p:spPr>
          <a:xfrm>
            <a:off x="5413012" y="3562095"/>
            <a:ext cx="552416" cy="248979"/>
          </a:xfrm>
          <a:prstGeom prst="rect">
            <a:avLst/>
          </a:prstGeom>
          <a:noFill/>
        </p:spPr>
        <p:txBody>
          <a:bodyPr wrap="square" rtlCol="0">
            <a:spAutoFit/>
          </a:bodyPr>
          <a:lstStyle/>
          <a:p>
            <a:pPr algn="ctr"/>
            <a:r>
              <a:rPr lang="en-GB" sz="1018"/>
              <a:t>No</a:t>
            </a:r>
          </a:p>
        </p:txBody>
      </p:sp>
      <p:sp>
        <p:nvSpPr>
          <p:cNvPr id="20" name="TextBox 19"/>
          <p:cNvSpPr txBox="1"/>
          <p:nvPr/>
        </p:nvSpPr>
        <p:spPr>
          <a:xfrm>
            <a:off x="6260566" y="4041115"/>
            <a:ext cx="552416" cy="248979"/>
          </a:xfrm>
          <a:prstGeom prst="rect">
            <a:avLst/>
          </a:prstGeom>
          <a:noFill/>
        </p:spPr>
        <p:txBody>
          <a:bodyPr wrap="square" rtlCol="0">
            <a:spAutoFit/>
          </a:bodyPr>
          <a:lstStyle/>
          <a:p>
            <a:pPr algn="ctr"/>
            <a:r>
              <a:rPr lang="en-GB" sz="1018"/>
              <a:t>Yes</a:t>
            </a:r>
          </a:p>
        </p:txBody>
      </p:sp>
      <p:sp>
        <p:nvSpPr>
          <p:cNvPr id="21" name="TextBox 20"/>
          <p:cNvSpPr txBox="1"/>
          <p:nvPr/>
        </p:nvSpPr>
        <p:spPr>
          <a:xfrm>
            <a:off x="5589357" y="2832892"/>
            <a:ext cx="2149175" cy="405624"/>
          </a:xfrm>
          <a:prstGeom prst="rect">
            <a:avLst/>
          </a:prstGeom>
          <a:noFill/>
          <a:ln w="28575">
            <a:solidFill>
              <a:srgbClr val="FF0000"/>
            </a:solidFill>
          </a:ln>
        </p:spPr>
        <p:txBody>
          <a:bodyPr wrap="square" lIns="44313" rIns="44313" rtlCol="0">
            <a:spAutoFit/>
          </a:bodyPr>
          <a:lstStyle/>
          <a:p>
            <a:pPr algn="ctr"/>
            <a:r>
              <a:rPr lang="en-GB" sz="1018"/>
              <a:t>Reviews application and supporting documents</a:t>
            </a:r>
          </a:p>
        </p:txBody>
      </p:sp>
      <p:sp>
        <p:nvSpPr>
          <p:cNvPr id="23" name="TextBox 22"/>
          <p:cNvSpPr txBox="1"/>
          <p:nvPr/>
        </p:nvSpPr>
        <p:spPr>
          <a:xfrm>
            <a:off x="5589356" y="4287065"/>
            <a:ext cx="2149171" cy="553998"/>
          </a:xfrm>
          <a:prstGeom prst="rect">
            <a:avLst/>
          </a:prstGeom>
          <a:noFill/>
          <a:ln w="28575">
            <a:solidFill>
              <a:srgbClr val="FF0000"/>
            </a:solidFill>
          </a:ln>
        </p:spPr>
        <p:txBody>
          <a:bodyPr wrap="square" lIns="44313" rIns="44313" rtlCol="0" anchor="t">
            <a:spAutoFit/>
          </a:bodyPr>
          <a:lstStyle/>
          <a:p>
            <a:pPr algn="ctr"/>
            <a:r>
              <a:rPr lang="en-GB" sz="1000"/>
              <a:t>Agree Final Connection date with SLP in accordance with WAA and issue authorisation (see note 5.4)</a:t>
            </a:r>
          </a:p>
        </p:txBody>
      </p:sp>
      <p:sp>
        <p:nvSpPr>
          <p:cNvPr id="24" name="TextBox 23"/>
          <p:cNvSpPr txBox="1"/>
          <p:nvPr/>
        </p:nvSpPr>
        <p:spPr>
          <a:xfrm>
            <a:off x="2722567" y="4165649"/>
            <a:ext cx="2482984" cy="405624"/>
          </a:xfrm>
          <a:prstGeom prst="rect">
            <a:avLst/>
          </a:prstGeom>
          <a:solidFill>
            <a:schemeClr val="bg1"/>
          </a:solidFill>
          <a:ln w="28575">
            <a:solidFill>
              <a:srgbClr val="00B050"/>
            </a:solidFill>
          </a:ln>
        </p:spPr>
        <p:txBody>
          <a:bodyPr wrap="square" lIns="44313" rIns="44313" rtlCol="0">
            <a:spAutoFit/>
          </a:bodyPr>
          <a:lstStyle/>
          <a:p>
            <a:pPr algn="ctr"/>
            <a:r>
              <a:rPr lang="en-GB" sz="1018"/>
              <a:t>On-site work planning (with Competent Person on the site).  See note 5.5</a:t>
            </a:r>
          </a:p>
        </p:txBody>
      </p:sp>
      <p:cxnSp>
        <p:nvCxnSpPr>
          <p:cNvPr id="58" name="Straight Arrow Connector 57"/>
          <p:cNvCxnSpPr/>
          <p:nvPr/>
        </p:nvCxnSpPr>
        <p:spPr>
          <a:xfrm>
            <a:off x="6338422" y="4046231"/>
            <a:ext cx="0" cy="23883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cxnSpLocks/>
            <a:endCxn id="120" idx="3"/>
          </p:cNvCxnSpPr>
          <p:nvPr/>
        </p:nvCxnSpPr>
        <p:spPr>
          <a:xfrm flipH="1">
            <a:off x="5200295" y="3773997"/>
            <a:ext cx="550474" cy="3662"/>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cxnSpLocks/>
          </p:cNvCxnSpPr>
          <p:nvPr/>
        </p:nvCxnSpPr>
        <p:spPr>
          <a:xfrm>
            <a:off x="3949261" y="2001130"/>
            <a:ext cx="0" cy="18843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cxnSpLocks/>
          </p:cNvCxnSpPr>
          <p:nvPr/>
        </p:nvCxnSpPr>
        <p:spPr>
          <a:xfrm flipV="1">
            <a:off x="5200296" y="3008025"/>
            <a:ext cx="343803"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2722566" y="5713343"/>
            <a:ext cx="2475737" cy="405624"/>
          </a:xfrm>
          <a:prstGeom prst="rect">
            <a:avLst/>
          </a:prstGeom>
          <a:noFill/>
          <a:ln w="28575">
            <a:solidFill>
              <a:srgbClr val="00B050"/>
            </a:solidFill>
          </a:ln>
        </p:spPr>
        <p:txBody>
          <a:bodyPr wrap="square" lIns="44313" rIns="44313" rtlCol="0" anchor="t">
            <a:spAutoFit/>
          </a:bodyPr>
          <a:lstStyle/>
          <a:p>
            <a:pPr algn="ctr"/>
            <a:r>
              <a:rPr lang="en-GB" sz="1000"/>
              <a:t>Notify Water Company that Final Connection will progress</a:t>
            </a:r>
          </a:p>
        </p:txBody>
      </p:sp>
      <p:cxnSp>
        <p:nvCxnSpPr>
          <p:cNvPr id="107" name="Straight Arrow Connector 106"/>
          <p:cNvCxnSpPr>
            <a:cxnSpLocks/>
          </p:cNvCxnSpPr>
          <p:nvPr/>
        </p:nvCxnSpPr>
        <p:spPr>
          <a:xfrm>
            <a:off x="6339436" y="3238516"/>
            <a:ext cx="0" cy="216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1" name="TextBox 110"/>
          <p:cNvSpPr txBox="1"/>
          <p:nvPr/>
        </p:nvSpPr>
        <p:spPr>
          <a:xfrm>
            <a:off x="2750294" y="1567861"/>
            <a:ext cx="2448009" cy="405624"/>
          </a:xfrm>
          <a:prstGeom prst="rect">
            <a:avLst/>
          </a:prstGeom>
          <a:noFill/>
          <a:ln w="28575">
            <a:solidFill>
              <a:srgbClr val="00B050"/>
            </a:solidFill>
          </a:ln>
        </p:spPr>
        <p:txBody>
          <a:bodyPr wrap="square" lIns="44313" rIns="44313" rtlCol="0" anchor="t">
            <a:spAutoFit/>
          </a:bodyPr>
          <a:lstStyle/>
          <a:p>
            <a:pPr algn="just"/>
            <a:r>
              <a:rPr lang="en-GB" sz="1000"/>
              <a:t>Self-Laid Main approved for Final Connection (see Stage 4)</a:t>
            </a:r>
          </a:p>
        </p:txBody>
      </p:sp>
      <p:cxnSp>
        <p:nvCxnSpPr>
          <p:cNvPr id="115" name="Straight Arrow Connector 114"/>
          <p:cNvCxnSpPr>
            <a:cxnSpLocks/>
          </p:cNvCxnSpPr>
          <p:nvPr/>
        </p:nvCxnSpPr>
        <p:spPr>
          <a:xfrm flipH="1" flipV="1">
            <a:off x="4333362" y="3231964"/>
            <a:ext cx="0" cy="324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0" name="TextBox 119"/>
          <p:cNvSpPr txBox="1"/>
          <p:nvPr/>
        </p:nvSpPr>
        <p:spPr>
          <a:xfrm>
            <a:off x="3619023" y="3574847"/>
            <a:ext cx="1581272" cy="405624"/>
          </a:xfrm>
          <a:prstGeom prst="rect">
            <a:avLst/>
          </a:prstGeom>
          <a:noFill/>
          <a:ln w="28575">
            <a:solidFill>
              <a:srgbClr val="00B050"/>
            </a:solidFill>
          </a:ln>
        </p:spPr>
        <p:txBody>
          <a:bodyPr wrap="square" lIns="44313" rIns="44313" rtlCol="0">
            <a:spAutoFit/>
          </a:bodyPr>
          <a:lstStyle/>
          <a:p>
            <a:pPr algn="ctr"/>
            <a:r>
              <a:rPr lang="en-GB" sz="1018"/>
              <a:t>Review reasons for rejection</a:t>
            </a:r>
          </a:p>
        </p:txBody>
      </p:sp>
      <p:sp>
        <p:nvSpPr>
          <p:cNvPr id="57" name="TextBox 56"/>
          <p:cNvSpPr txBox="1"/>
          <p:nvPr/>
        </p:nvSpPr>
        <p:spPr>
          <a:xfrm>
            <a:off x="2741179" y="2189567"/>
            <a:ext cx="2459118" cy="405624"/>
          </a:xfrm>
          <a:prstGeom prst="rect">
            <a:avLst/>
          </a:prstGeom>
          <a:noFill/>
          <a:ln w="28575">
            <a:solidFill>
              <a:srgbClr val="00B050"/>
            </a:solidFill>
          </a:ln>
        </p:spPr>
        <p:txBody>
          <a:bodyPr wrap="square" lIns="44313" rIns="44313" rtlCol="0">
            <a:spAutoFit/>
          </a:bodyPr>
          <a:lstStyle/>
          <a:p>
            <a:pPr algn="just"/>
            <a:r>
              <a:rPr lang="en-GB" sz="1018"/>
              <a:t>Prepare application with method statements and risk assessments documents</a:t>
            </a:r>
          </a:p>
        </p:txBody>
      </p:sp>
      <p:sp>
        <p:nvSpPr>
          <p:cNvPr id="59" name="TextBox 58"/>
          <p:cNvSpPr txBox="1"/>
          <p:nvPr/>
        </p:nvSpPr>
        <p:spPr>
          <a:xfrm>
            <a:off x="2741617" y="2795687"/>
            <a:ext cx="2468204" cy="400110"/>
          </a:xfrm>
          <a:prstGeom prst="rect">
            <a:avLst/>
          </a:prstGeom>
          <a:noFill/>
          <a:ln w="28575">
            <a:solidFill>
              <a:srgbClr val="00B050"/>
            </a:solidFill>
          </a:ln>
        </p:spPr>
        <p:txBody>
          <a:bodyPr wrap="square" lIns="44313" rIns="44313" rtlCol="0" anchor="t">
            <a:spAutoFit/>
          </a:bodyPr>
          <a:lstStyle/>
          <a:p>
            <a:pPr algn="ctr"/>
            <a:r>
              <a:rPr lang="en-GB" sz="1000"/>
              <a:t>Senior Competent Person (SCP) verifies connection arrangements and submits</a:t>
            </a:r>
          </a:p>
        </p:txBody>
      </p:sp>
      <p:cxnSp>
        <p:nvCxnSpPr>
          <p:cNvPr id="60" name="Straight Arrow Connector 59"/>
          <p:cNvCxnSpPr>
            <a:cxnSpLocks/>
          </p:cNvCxnSpPr>
          <p:nvPr/>
        </p:nvCxnSpPr>
        <p:spPr>
          <a:xfrm>
            <a:off x="3954815" y="2607901"/>
            <a:ext cx="0" cy="18884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9" name="Flowchart: Decision 78"/>
          <p:cNvSpPr/>
          <p:nvPr/>
        </p:nvSpPr>
        <p:spPr>
          <a:xfrm>
            <a:off x="3268431" y="4837048"/>
            <a:ext cx="1372870" cy="735450"/>
          </a:xfrm>
          <a:prstGeom prst="flowChartDecision">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45"/>
          </a:p>
        </p:txBody>
      </p:sp>
      <p:sp>
        <p:nvSpPr>
          <p:cNvPr id="82" name="TextBox 81"/>
          <p:cNvSpPr txBox="1"/>
          <p:nvPr/>
        </p:nvSpPr>
        <p:spPr>
          <a:xfrm>
            <a:off x="3358652" y="4932092"/>
            <a:ext cx="1253149" cy="562270"/>
          </a:xfrm>
          <a:prstGeom prst="rect">
            <a:avLst/>
          </a:prstGeom>
          <a:noFill/>
          <a:ln>
            <a:noFill/>
          </a:ln>
        </p:spPr>
        <p:txBody>
          <a:bodyPr wrap="square" rtlCol="0" anchor="t">
            <a:spAutoFit/>
          </a:bodyPr>
          <a:lstStyle/>
          <a:p>
            <a:pPr algn="ctr"/>
            <a:r>
              <a:rPr lang="en-GB" sz="1000"/>
              <a:t>Site conditions different from those expected?</a:t>
            </a:r>
          </a:p>
        </p:txBody>
      </p:sp>
      <p:sp>
        <p:nvSpPr>
          <p:cNvPr id="85" name="TextBox 84"/>
          <p:cNvSpPr txBox="1"/>
          <p:nvPr/>
        </p:nvSpPr>
        <p:spPr>
          <a:xfrm>
            <a:off x="3006850" y="4919161"/>
            <a:ext cx="552416" cy="248979"/>
          </a:xfrm>
          <a:prstGeom prst="rect">
            <a:avLst/>
          </a:prstGeom>
          <a:noFill/>
        </p:spPr>
        <p:txBody>
          <a:bodyPr wrap="square" rtlCol="0">
            <a:spAutoFit/>
          </a:bodyPr>
          <a:lstStyle/>
          <a:p>
            <a:pPr algn="ctr"/>
            <a:r>
              <a:rPr lang="en-GB" sz="1018"/>
              <a:t>No</a:t>
            </a:r>
          </a:p>
        </p:txBody>
      </p:sp>
      <p:sp>
        <p:nvSpPr>
          <p:cNvPr id="86" name="TextBox 85"/>
          <p:cNvSpPr txBox="1"/>
          <p:nvPr/>
        </p:nvSpPr>
        <p:spPr>
          <a:xfrm>
            <a:off x="4506130" y="4961368"/>
            <a:ext cx="552416" cy="248979"/>
          </a:xfrm>
          <a:prstGeom prst="rect">
            <a:avLst/>
          </a:prstGeom>
          <a:noFill/>
        </p:spPr>
        <p:txBody>
          <a:bodyPr wrap="square" rtlCol="0">
            <a:spAutoFit/>
          </a:bodyPr>
          <a:lstStyle/>
          <a:p>
            <a:pPr algn="ctr"/>
            <a:r>
              <a:rPr lang="en-GB" sz="1018"/>
              <a:t>Yes</a:t>
            </a:r>
          </a:p>
        </p:txBody>
      </p:sp>
      <p:sp>
        <p:nvSpPr>
          <p:cNvPr id="89" name="TextBox 88"/>
          <p:cNvSpPr txBox="1"/>
          <p:nvPr/>
        </p:nvSpPr>
        <p:spPr>
          <a:xfrm>
            <a:off x="5589357" y="4972640"/>
            <a:ext cx="2149165" cy="405624"/>
          </a:xfrm>
          <a:prstGeom prst="rect">
            <a:avLst/>
          </a:prstGeom>
          <a:noFill/>
          <a:ln w="28575">
            <a:solidFill>
              <a:srgbClr val="FF0000"/>
            </a:solidFill>
          </a:ln>
        </p:spPr>
        <p:txBody>
          <a:bodyPr wrap="square" lIns="44313" rIns="44313" rtlCol="0">
            <a:spAutoFit/>
          </a:bodyPr>
          <a:lstStyle/>
          <a:p>
            <a:pPr algn="ctr"/>
            <a:r>
              <a:rPr lang="en-GB" sz="1018"/>
              <a:t>Inform Water Company and agree how to proceed</a:t>
            </a:r>
          </a:p>
        </p:txBody>
      </p:sp>
      <p:cxnSp>
        <p:nvCxnSpPr>
          <p:cNvPr id="90" name="Straight Connector 89"/>
          <p:cNvCxnSpPr>
            <a:cxnSpLocks/>
            <a:stCxn id="79" idx="3"/>
          </p:cNvCxnSpPr>
          <p:nvPr/>
        </p:nvCxnSpPr>
        <p:spPr>
          <a:xfrm flipV="1">
            <a:off x="4641301" y="5200752"/>
            <a:ext cx="936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1" name="TextBox 90"/>
          <p:cNvSpPr txBox="1"/>
          <p:nvPr/>
        </p:nvSpPr>
        <p:spPr>
          <a:xfrm>
            <a:off x="5589356" y="5720316"/>
            <a:ext cx="2149162" cy="562270"/>
          </a:xfrm>
          <a:prstGeom prst="rect">
            <a:avLst/>
          </a:prstGeom>
          <a:noFill/>
          <a:ln w="28575">
            <a:solidFill>
              <a:srgbClr val="FF0000"/>
            </a:solidFill>
          </a:ln>
        </p:spPr>
        <p:txBody>
          <a:bodyPr wrap="square" lIns="44313" rIns="44313" rtlCol="0" anchor="t">
            <a:spAutoFit/>
          </a:bodyPr>
          <a:lstStyle/>
          <a:p>
            <a:pPr algn="ctr"/>
            <a:r>
              <a:rPr lang="en-GB" sz="1000"/>
              <a:t>Confirms Network status and logs work is underway. Advises internal colleagues and supply chain.</a:t>
            </a:r>
          </a:p>
        </p:txBody>
      </p:sp>
      <p:cxnSp>
        <p:nvCxnSpPr>
          <p:cNvPr id="92" name="Straight Connector 91"/>
          <p:cNvCxnSpPr>
            <a:cxnSpLocks/>
          </p:cNvCxnSpPr>
          <p:nvPr/>
        </p:nvCxnSpPr>
        <p:spPr>
          <a:xfrm flipV="1">
            <a:off x="5220002" y="5849492"/>
            <a:ext cx="360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9" name="Flowchart: Decision 98"/>
          <p:cNvSpPr/>
          <p:nvPr/>
        </p:nvSpPr>
        <p:spPr>
          <a:xfrm>
            <a:off x="3280454" y="6344476"/>
            <a:ext cx="1372870" cy="955625"/>
          </a:xfrm>
          <a:prstGeom prst="flowChartDecision">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45"/>
          </a:p>
        </p:txBody>
      </p:sp>
      <p:sp>
        <p:nvSpPr>
          <p:cNvPr id="100" name="TextBox 99"/>
          <p:cNvSpPr txBox="1"/>
          <p:nvPr/>
        </p:nvSpPr>
        <p:spPr>
          <a:xfrm>
            <a:off x="3340314" y="6390800"/>
            <a:ext cx="1253149" cy="875561"/>
          </a:xfrm>
          <a:prstGeom prst="rect">
            <a:avLst/>
          </a:prstGeom>
          <a:noFill/>
          <a:ln w="28575">
            <a:noFill/>
          </a:ln>
        </p:spPr>
        <p:txBody>
          <a:bodyPr wrap="square" rtlCol="0">
            <a:spAutoFit/>
          </a:bodyPr>
          <a:lstStyle/>
          <a:p>
            <a:pPr algn="ctr"/>
            <a:r>
              <a:rPr lang="en-GB" sz="1018"/>
              <a:t>Work </a:t>
            </a:r>
            <a:br>
              <a:rPr lang="en-GB" sz="1018"/>
            </a:br>
            <a:r>
              <a:rPr lang="en-GB" sz="1018"/>
              <a:t>able to be done</a:t>
            </a:r>
            <a:br>
              <a:rPr lang="en-GB" sz="1018"/>
            </a:br>
            <a:r>
              <a:rPr lang="en-GB" sz="1018"/>
              <a:t>to plan without any technical </a:t>
            </a:r>
          </a:p>
          <a:p>
            <a:pPr algn="ctr"/>
            <a:r>
              <a:rPr lang="en-GB" sz="1018"/>
              <a:t>issues?</a:t>
            </a:r>
          </a:p>
        </p:txBody>
      </p:sp>
      <p:sp>
        <p:nvSpPr>
          <p:cNvPr id="116" name="TextBox 115"/>
          <p:cNvSpPr txBox="1"/>
          <p:nvPr/>
        </p:nvSpPr>
        <p:spPr>
          <a:xfrm>
            <a:off x="5606579" y="6701847"/>
            <a:ext cx="2149161" cy="248979"/>
          </a:xfrm>
          <a:prstGeom prst="rect">
            <a:avLst/>
          </a:prstGeom>
          <a:noFill/>
          <a:ln w="28575">
            <a:solidFill>
              <a:srgbClr val="FF0000"/>
            </a:solidFill>
          </a:ln>
        </p:spPr>
        <p:txBody>
          <a:bodyPr wrap="square" lIns="44313" rIns="44313" rtlCol="0">
            <a:spAutoFit/>
          </a:bodyPr>
          <a:lstStyle/>
          <a:p>
            <a:pPr algn="ctr"/>
            <a:r>
              <a:rPr lang="en-GB" sz="1018"/>
              <a:t>Agree approach with SLP</a:t>
            </a:r>
          </a:p>
        </p:txBody>
      </p:sp>
      <p:cxnSp>
        <p:nvCxnSpPr>
          <p:cNvPr id="117" name="Straight Connector 116"/>
          <p:cNvCxnSpPr>
            <a:cxnSpLocks/>
            <a:stCxn id="99" idx="3"/>
          </p:cNvCxnSpPr>
          <p:nvPr/>
        </p:nvCxnSpPr>
        <p:spPr>
          <a:xfrm>
            <a:off x="4653324" y="6822288"/>
            <a:ext cx="936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9" name="Flowchart: Decision 118"/>
          <p:cNvSpPr/>
          <p:nvPr/>
        </p:nvSpPr>
        <p:spPr>
          <a:xfrm>
            <a:off x="5906692" y="7201277"/>
            <a:ext cx="1372870" cy="622710"/>
          </a:xfrm>
          <a:prstGeom prst="flowChartDecision">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45"/>
          </a:p>
        </p:txBody>
      </p:sp>
      <p:sp>
        <p:nvSpPr>
          <p:cNvPr id="121" name="TextBox 120"/>
          <p:cNvSpPr txBox="1"/>
          <p:nvPr/>
        </p:nvSpPr>
        <p:spPr>
          <a:xfrm>
            <a:off x="5968444" y="7276822"/>
            <a:ext cx="1253149" cy="405624"/>
          </a:xfrm>
          <a:prstGeom prst="rect">
            <a:avLst/>
          </a:prstGeom>
          <a:noFill/>
          <a:ln>
            <a:noFill/>
          </a:ln>
        </p:spPr>
        <p:txBody>
          <a:bodyPr wrap="square" rtlCol="0">
            <a:spAutoFit/>
          </a:bodyPr>
          <a:lstStyle/>
          <a:p>
            <a:pPr algn="ctr"/>
            <a:r>
              <a:rPr lang="en-GB" sz="1018"/>
              <a:t>Continue, or </a:t>
            </a:r>
          </a:p>
          <a:p>
            <a:pPr algn="ctr"/>
            <a:r>
              <a:rPr lang="en-GB" sz="1018"/>
              <a:t>abort connection?</a:t>
            </a:r>
          </a:p>
        </p:txBody>
      </p:sp>
      <p:sp>
        <p:nvSpPr>
          <p:cNvPr id="123" name="TextBox 122"/>
          <p:cNvSpPr txBox="1"/>
          <p:nvPr/>
        </p:nvSpPr>
        <p:spPr>
          <a:xfrm>
            <a:off x="7752454" y="7232365"/>
            <a:ext cx="1730060" cy="562270"/>
          </a:xfrm>
          <a:prstGeom prst="rect">
            <a:avLst/>
          </a:prstGeom>
          <a:noFill/>
          <a:ln w="28575">
            <a:solidFill>
              <a:srgbClr val="FF0000"/>
            </a:solidFill>
          </a:ln>
        </p:spPr>
        <p:txBody>
          <a:bodyPr wrap="square" lIns="44313" rIns="44313" rtlCol="0">
            <a:spAutoFit/>
          </a:bodyPr>
          <a:lstStyle/>
          <a:p>
            <a:pPr algn="ctr"/>
            <a:r>
              <a:rPr lang="en-GB" sz="1018"/>
              <a:t>Close log – noting work aborted.  Investigate reason and reschedule if appropriate.</a:t>
            </a:r>
          </a:p>
        </p:txBody>
      </p:sp>
      <p:sp>
        <p:nvSpPr>
          <p:cNvPr id="124" name="TextBox 123"/>
          <p:cNvSpPr txBox="1"/>
          <p:nvPr/>
        </p:nvSpPr>
        <p:spPr>
          <a:xfrm>
            <a:off x="2048978" y="7387870"/>
            <a:ext cx="3156574" cy="248979"/>
          </a:xfrm>
          <a:prstGeom prst="rect">
            <a:avLst/>
          </a:prstGeom>
          <a:solidFill>
            <a:schemeClr val="bg1"/>
          </a:solidFill>
          <a:ln w="28575">
            <a:solidFill>
              <a:srgbClr val="00B050"/>
            </a:solidFill>
          </a:ln>
        </p:spPr>
        <p:txBody>
          <a:bodyPr wrap="square" lIns="44313" rIns="44313" rtlCol="0" anchor="t">
            <a:spAutoFit/>
          </a:bodyPr>
          <a:lstStyle/>
          <a:p>
            <a:pPr algn="ctr"/>
            <a:r>
              <a:rPr lang="en-GB" sz="1000"/>
              <a:t>Complete Final Connection (see note 5.3) </a:t>
            </a:r>
            <a:endParaRPr lang="en-GB" sz="1018"/>
          </a:p>
        </p:txBody>
      </p:sp>
      <p:sp>
        <p:nvSpPr>
          <p:cNvPr id="147" name="TextBox 146"/>
          <p:cNvSpPr txBox="1"/>
          <p:nvPr/>
        </p:nvSpPr>
        <p:spPr>
          <a:xfrm>
            <a:off x="2917713" y="6573309"/>
            <a:ext cx="552416" cy="248979"/>
          </a:xfrm>
          <a:prstGeom prst="rect">
            <a:avLst/>
          </a:prstGeom>
          <a:noFill/>
        </p:spPr>
        <p:txBody>
          <a:bodyPr wrap="square" rtlCol="0">
            <a:spAutoFit/>
          </a:bodyPr>
          <a:lstStyle/>
          <a:p>
            <a:pPr algn="ctr"/>
            <a:r>
              <a:rPr lang="en-GB" sz="1018"/>
              <a:t>Yes</a:t>
            </a:r>
          </a:p>
        </p:txBody>
      </p:sp>
      <p:sp>
        <p:nvSpPr>
          <p:cNvPr id="149" name="TextBox 148"/>
          <p:cNvSpPr txBox="1"/>
          <p:nvPr/>
        </p:nvSpPr>
        <p:spPr>
          <a:xfrm>
            <a:off x="4394727" y="6579882"/>
            <a:ext cx="552416" cy="248979"/>
          </a:xfrm>
          <a:prstGeom prst="rect">
            <a:avLst/>
          </a:prstGeom>
          <a:noFill/>
        </p:spPr>
        <p:txBody>
          <a:bodyPr wrap="square" rtlCol="0">
            <a:spAutoFit/>
          </a:bodyPr>
          <a:lstStyle/>
          <a:p>
            <a:pPr algn="ctr"/>
            <a:r>
              <a:rPr lang="en-GB" sz="1018"/>
              <a:t>No</a:t>
            </a:r>
          </a:p>
        </p:txBody>
      </p:sp>
      <p:sp>
        <p:nvSpPr>
          <p:cNvPr id="150" name="TextBox 149"/>
          <p:cNvSpPr txBox="1"/>
          <p:nvPr/>
        </p:nvSpPr>
        <p:spPr>
          <a:xfrm>
            <a:off x="7123892" y="7262932"/>
            <a:ext cx="552416" cy="248979"/>
          </a:xfrm>
          <a:prstGeom prst="rect">
            <a:avLst/>
          </a:prstGeom>
          <a:noFill/>
        </p:spPr>
        <p:txBody>
          <a:bodyPr wrap="square" rtlCol="0">
            <a:spAutoFit/>
          </a:bodyPr>
          <a:lstStyle/>
          <a:p>
            <a:pPr algn="ctr"/>
            <a:r>
              <a:rPr lang="en-GB" sz="1018"/>
              <a:t>Abort</a:t>
            </a:r>
          </a:p>
        </p:txBody>
      </p:sp>
      <p:sp>
        <p:nvSpPr>
          <p:cNvPr id="151" name="TextBox 150"/>
          <p:cNvSpPr txBox="1"/>
          <p:nvPr/>
        </p:nvSpPr>
        <p:spPr>
          <a:xfrm>
            <a:off x="5367659" y="7248599"/>
            <a:ext cx="679205" cy="248979"/>
          </a:xfrm>
          <a:prstGeom prst="rect">
            <a:avLst/>
          </a:prstGeom>
          <a:noFill/>
        </p:spPr>
        <p:txBody>
          <a:bodyPr wrap="square" rtlCol="0">
            <a:spAutoFit/>
          </a:bodyPr>
          <a:lstStyle/>
          <a:p>
            <a:pPr algn="ctr"/>
            <a:r>
              <a:rPr lang="en-GB" sz="1018"/>
              <a:t>Continue</a:t>
            </a:r>
          </a:p>
        </p:txBody>
      </p:sp>
      <p:sp>
        <p:nvSpPr>
          <p:cNvPr id="69" name="Rectangle: Rounded Corners 68">
            <a:extLst>
              <a:ext uri="{FF2B5EF4-FFF2-40B4-BE49-F238E27FC236}">
                <a16:creationId xmlns:a16="http://schemas.microsoft.com/office/drawing/2014/main" id="{0043562F-1D50-4A65-9DA5-E45F36FA3348}"/>
              </a:ext>
            </a:extLst>
          </p:cNvPr>
          <p:cNvSpPr/>
          <p:nvPr/>
        </p:nvSpPr>
        <p:spPr>
          <a:xfrm>
            <a:off x="468085" y="416924"/>
            <a:ext cx="11880000" cy="8856000"/>
          </a:xfrm>
          <a:prstGeom prst="roundRect">
            <a:avLst>
              <a:gd name="adj" fmla="val 252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TextBox 69">
            <a:extLst>
              <a:ext uri="{FF2B5EF4-FFF2-40B4-BE49-F238E27FC236}">
                <a16:creationId xmlns:a16="http://schemas.microsoft.com/office/drawing/2014/main" id="{3BF68CD5-0DCD-463D-B68D-ABA9CC0C369F}"/>
              </a:ext>
            </a:extLst>
          </p:cNvPr>
          <p:cNvSpPr txBox="1"/>
          <p:nvPr/>
        </p:nvSpPr>
        <p:spPr>
          <a:xfrm>
            <a:off x="660878" y="427241"/>
            <a:ext cx="6720494" cy="400110"/>
          </a:xfrm>
          <a:prstGeom prst="rect">
            <a:avLst/>
          </a:prstGeom>
          <a:noFill/>
        </p:spPr>
        <p:txBody>
          <a:bodyPr wrap="none" rtlCol="0">
            <a:spAutoFit/>
          </a:bodyPr>
          <a:lstStyle/>
          <a:p>
            <a:r>
              <a:rPr lang="en-GB" sz="2000" b="1">
                <a:solidFill>
                  <a:srgbClr val="7030A0"/>
                </a:solidFill>
              </a:rPr>
              <a:t>Stage 5b:  Connect mains (SLP to undertake Final Connection)</a:t>
            </a:r>
          </a:p>
        </p:txBody>
      </p:sp>
      <p:sp>
        <p:nvSpPr>
          <p:cNvPr id="102" name="TextBox 101">
            <a:extLst>
              <a:ext uri="{FF2B5EF4-FFF2-40B4-BE49-F238E27FC236}">
                <a16:creationId xmlns:a16="http://schemas.microsoft.com/office/drawing/2014/main" id="{4EF56917-47B2-4A7A-AEF2-8E488D627756}"/>
              </a:ext>
            </a:extLst>
          </p:cNvPr>
          <p:cNvSpPr txBox="1"/>
          <p:nvPr/>
        </p:nvSpPr>
        <p:spPr>
          <a:xfrm>
            <a:off x="538107" y="1460380"/>
            <a:ext cx="2005495" cy="5574924"/>
          </a:xfrm>
          <a:prstGeom prst="rect">
            <a:avLst/>
          </a:prstGeom>
          <a:noFill/>
          <a:ln w="12700">
            <a:solidFill>
              <a:schemeClr val="tx1">
                <a:lumMod val="50000"/>
                <a:lumOff val="50000"/>
              </a:schemeClr>
            </a:solidFill>
            <a:prstDash val="sysDash"/>
          </a:ln>
        </p:spPr>
        <p:txBody>
          <a:bodyPr wrap="square" lIns="44313" rIns="44313" rtlCol="0">
            <a:spAutoFit/>
          </a:bodyPr>
          <a:lstStyle/>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r>
              <a:rPr lang="en-GB" sz="1018"/>
              <a:t>Provide access for works</a:t>
            </a:r>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a:p>
            <a:pPr algn="ctr"/>
            <a:endParaRPr lang="en-GB" sz="1018"/>
          </a:p>
        </p:txBody>
      </p:sp>
      <p:sp>
        <p:nvSpPr>
          <p:cNvPr id="103" name="TextBox 102">
            <a:extLst>
              <a:ext uri="{FF2B5EF4-FFF2-40B4-BE49-F238E27FC236}">
                <a16:creationId xmlns:a16="http://schemas.microsoft.com/office/drawing/2014/main" id="{DC9AA49C-5A7C-42B8-AB4B-31DB775AC3C9}"/>
              </a:ext>
            </a:extLst>
          </p:cNvPr>
          <p:cNvSpPr txBox="1"/>
          <p:nvPr/>
        </p:nvSpPr>
        <p:spPr>
          <a:xfrm>
            <a:off x="630273" y="1542137"/>
            <a:ext cx="1822193" cy="405624"/>
          </a:xfrm>
          <a:prstGeom prst="rect">
            <a:avLst/>
          </a:prstGeom>
          <a:noFill/>
          <a:ln w="28575">
            <a:solidFill>
              <a:srgbClr val="00B050"/>
            </a:solidFill>
          </a:ln>
        </p:spPr>
        <p:txBody>
          <a:bodyPr wrap="square" lIns="44313" rIns="44313" rtlCol="0">
            <a:spAutoFit/>
          </a:bodyPr>
          <a:lstStyle/>
          <a:p>
            <a:pPr algn="just"/>
            <a:r>
              <a:rPr lang="en-GB" sz="1018"/>
              <a:t>Progress provision of any unaccredited works</a:t>
            </a:r>
          </a:p>
        </p:txBody>
      </p:sp>
      <p:sp>
        <p:nvSpPr>
          <p:cNvPr id="84" name="TextBox 83">
            <a:extLst>
              <a:ext uri="{FF2B5EF4-FFF2-40B4-BE49-F238E27FC236}">
                <a16:creationId xmlns:a16="http://schemas.microsoft.com/office/drawing/2014/main" id="{DE9ED7F9-FDB7-4EE9-9141-F0A1522131A2}"/>
              </a:ext>
            </a:extLst>
          </p:cNvPr>
          <p:cNvSpPr txBox="1"/>
          <p:nvPr/>
        </p:nvSpPr>
        <p:spPr>
          <a:xfrm>
            <a:off x="3342663" y="647349"/>
            <a:ext cx="184731" cy="301173"/>
          </a:xfrm>
          <a:prstGeom prst="rect">
            <a:avLst/>
          </a:prstGeom>
          <a:noFill/>
        </p:spPr>
        <p:txBody>
          <a:bodyPr wrap="none" rtlCol="0">
            <a:spAutoFit/>
          </a:bodyPr>
          <a:lstStyle/>
          <a:p>
            <a:endParaRPr lang="en-GB" sz="1357" b="1"/>
          </a:p>
        </p:txBody>
      </p:sp>
      <p:sp>
        <p:nvSpPr>
          <p:cNvPr id="87" name="TextBox 86">
            <a:extLst>
              <a:ext uri="{FF2B5EF4-FFF2-40B4-BE49-F238E27FC236}">
                <a16:creationId xmlns:a16="http://schemas.microsoft.com/office/drawing/2014/main" id="{42E82918-8935-426B-AF23-E32D92070665}"/>
              </a:ext>
            </a:extLst>
          </p:cNvPr>
          <p:cNvSpPr txBox="1"/>
          <p:nvPr/>
        </p:nvSpPr>
        <p:spPr>
          <a:xfrm>
            <a:off x="5589357" y="943467"/>
            <a:ext cx="1698672" cy="510011"/>
          </a:xfrm>
          <a:prstGeom prst="rect">
            <a:avLst/>
          </a:prstGeom>
          <a:noFill/>
          <a:ln w="25400">
            <a:solidFill>
              <a:schemeClr val="tx1"/>
            </a:solidFill>
          </a:ln>
        </p:spPr>
        <p:txBody>
          <a:bodyPr wrap="square" rtlCol="0">
            <a:spAutoFit/>
          </a:bodyPr>
          <a:lstStyle/>
          <a:p>
            <a:pPr algn="ctr"/>
            <a:r>
              <a:rPr lang="en-GB" sz="1357"/>
              <a:t>Water Company</a:t>
            </a:r>
          </a:p>
          <a:p>
            <a:pPr algn="ctr"/>
            <a:r>
              <a:rPr lang="en-GB" sz="1357"/>
              <a:t>(NAV or Regional)</a:t>
            </a:r>
          </a:p>
        </p:txBody>
      </p:sp>
      <p:sp>
        <p:nvSpPr>
          <p:cNvPr id="94" name="TextBox 93">
            <a:extLst>
              <a:ext uri="{FF2B5EF4-FFF2-40B4-BE49-F238E27FC236}">
                <a16:creationId xmlns:a16="http://schemas.microsoft.com/office/drawing/2014/main" id="{4098E27A-1E76-4401-8C8B-ED63895B9595}"/>
              </a:ext>
            </a:extLst>
          </p:cNvPr>
          <p:cNvSpPr txBox="1"/>
          <p:nvPr/>
        </p:nvSpPr>
        <p:spPr>
          <a:xfrm>
            <a:off x="637645" y="952531"/>
            <a:ext cx="1820615" cy="301173"/>
          </a:xfrm>
          <a:prstGeom prst="rect">
            <a:avLst/>
          </a:prstGeom>
          <a:noFill/>
          <a:ln w="25400">
            <a:solidFill>
              <a:schemeClr val="tx1"/>
            </a:solidFill>
          </a:ln>
        </p:spPr>
        <p:txBody>
          <a:bodyPr wrap="square" rtlCol="0">
            <a:spAutoFit/>
          </a:bodyPr>
          <a:lstStyle/>
          <a:p>
            <a:pPr algn="ctr"/>
            <a:r>
              <a:rPr lang="en-GB" sz="1357"/>
              <a:t>Unaccredited Activity</a:t>
            </a:r>
          </a:p>
        </p:txBody>
      </p:sp>
      <p:sp>
        <p:nvSpPr>
          <p:cNvPr id="95" name="TextBox 94">
            <a:extLst>
              <a:ext uri="{FF2B5EF4-FFF2-40B4-BE49-F238E27FC236}">
                <a16:creationId xmlns:a16="http://schemas.microsoft.com/office/drawing/2014/main" id="{86A1A1FF-A96F-4499-8499-0EEFF27173B9}"/>
              </a:ext>
            </a:extLst>
          </p:cNvPr>
          <p:cNvSpPr txBox="1"/>
          <p:nvPr/>
        </p:nvSpPr>
        <p:spPr>
          <a:xfrm>
            <a:off x="3242085" y="938471"/>
            <a:ext cx="1922593" cy="510011"/>
          </a:xfrm>
          <a:prstGeom prst="rect">
            <a:avLst/>
          </a:prstGeom>
          <a:noFill/>
          <a:ln w="25400">
            <a:solidFill>
              <a:schemeClr val="tx1"/>
            </a:solidFill>
          </a:ln>
        </p:spPr>
        <p:txBody>
          <a:bodyPr wrap="square" rtlCol="0">
            <a:spAutoFit/>
          </a:bodyPr>
          <a:lstStyle/>
          <a:p>
            <a:pPr algn="ctr"/>
            <a:r>
              <a:rPr lang="en-GB" sz="1357"/>
              <a:t>Accredited Activity</a:t>
            </a:r>
          </a:p>
          <a:p>
            <a:pPr algn="ctr"/>
            <a:r>
              <a:rPr lang="en-GB" sz="1357"/>
              <a:t>(SLP)</a:t>
            </a:r>
          </a:p>
        </p:txBody>
      </p:sp>
      <p:sp>
        <p:nvSpPr>
          <p:cNvPr id="105" name="TextBox 104">
            <a:extLst>
              <a:ext uri="{FF2B5EF4-FFF2-40B4-BE49-F238E27FC236}">
                <a16:creationId xmlns:a16="http://schemas.microsoft.com/office/drawing/2014/main" id="{49CCC686-ECE7-48D7-89F2-A68714FE9DE5}"/>
              </a:ext>
            </a:extLst>
          </p:cNvPr>
          <p:cNvSpPr txBox="1"/>
          <p:nvPr/>
        </p:nvSpPr>
        <p:spPr>
          <a:xfrm>
            <a:off x="8161267" y="943465"/>
            <a:ext cx="2690763" cy="310239"/>
          </a:xfrm>
          <a:prstGeom prst="rect">
            <a:avLst/>
          </a:prstGeom>
          <a:noFill/>
          <a:ln w="25400">
            <a:solidFill>
              <a:schemeClr val="tx1"/>
            </a:solidFill>
          </a:ln>
        </p:spPr>
        <p:txBody>
          <a:bodyPr wrap="square" rtlCol="0">
            <a:spAutoFit/>
          </a:bodyPr>
          <a:lstStyle/>
          <a:p>
            <a:pPr algn="ctr"/>
            <a:r>
              <a:rPr lang="en-GB" sz="1357"/>
              <a:t>Comments &amp; Service Standard</a:t>
            </a:r>
          </a:p>
        </p:txBody>
      </p:sp>
      <p:cxnSp>
        <p:nvCxnSpPr>
          <p:cNvPr id="106" name="Straight Connector 105">
            <a:extLst>
              <a:ext uri="{FF2B5EF4-FFF2-40B4-BE49-F238E27FC236}">
                <a16:creationId xmlns:a16="http://schemas.microsoft.com/office/drawing/2014/main" id="{2FCEAABA-CB59-425A-BAFF-4801DDB5771E}"/>
              </a:ext>
            </a:extLst>
          </p:cNvPr>
          <p:cNvCxnSpPr/>
          <p:nvPr/>
        </p:nvCxnSpPr>
        <p:spPr>
          <a:xfrm>
            <a:off x="5410391" y="1091563"/>
            <a:ext cx="0" cy="759600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5AAF050D-4F75-4717-A0CD-C2138213A79B}"/>
              </a:ext>
            </a:extLst>
          </p:cNvPr>
          <p:cNvCxnSpPr>
            <a:cxnSpLocks/>
          </p:cNvCxnSpPr>
          <p:nvPr/>
        </p:nvCxnSpPr>
        <p:spPr>
          <a:xfrm>
            <a:off x="2991636" y="5201880"/>
            <a:ext cx="288000" cy="0"/>
          </a:xfrm>
          <a:prstGeom prst="line">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86AA35B2-25EE-49D1-AD31-E0CABDD27E13}"/>
              </a:ext>
            </a:extLst>
          </p:cNvPr>
          <p:cNvCxnSpPr>
            <a:cxnSpLocks/>
          </p:cNvCxnSpPr>
          <p:nvPr/>
        </p:nvCxnSpPr>
        <p:spPr>
          <a:xfrm flipV="1">
            <a:off x="5217301" y="4427092"/>
            <a:ext cx="360000" cy="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a:extLst>
              <a:ext uri="{FF2B5EF4-FFF2-40B4-BE49-F238E27FC236}">
                <a16:creationId xmlns:a16="http://schemas.microsoft.com/office/drawing/2014/main" id="{B33E641C-9929-4118-95AC-ABF353104B17}"/>
              </a:ext>
            </a:extLst>
          </p:cNvPr>
          <p:cNvCxnSpPr>
            <a:cxnSpLocks/>
          </p:cNvCxnSpPr>
          <p:nvPr/>
        </p:nvCxnSpPr>
        <p:spPr>
          <a:xfrm flipH="1">
            <a:off x="3004888" y="6822288"/>
            <a:ext cx="0" cy="54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C5F6B757-A1A6-4686-AFA0-B05A715E1A54}"/>
              </a:ext>
            </a:extLst>
          </p:cNvPr>
          <p:cNvCxnSpPr>
            <a:cxnSpLocks/>
          </p:cNvCxnSpPr>
          <p:nvPr/>
        </p:nvCxnSpPr>
        <p:spPr>
          <a:xfrm>
            <a:off x="3009753" y="6825615"/>
            <a:ext cx="288000" cy="0"/>
          </a:xfrm>
          <a:prstGeom prst="line">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75E67D0B-7A12-4B13-9D4F-30FBBCBF0E73}"/>
              </a:ext>
            </a:extLst>
          </p:cNvPr>
          <p:cNvCxnSpPr>
            <a:cxnSpLocks/>
          </p:cNvCxnSpPr>
          <p:nvPr/>
        </p:nvCxnSpPr>
        <p:spPr>
          <a:xfrm flipH="1">
            <a:off x="5217301" y="7508697"/>
            <a:ext cx="684000" cy="3662"/>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5E0829A1-2AA1-4C58-89C4-902BA5A14FAA}"/>
              </a:ext>
            </a:extLst>
          </p:cNvPr>
          <p:cNvCxnSpPr>
            <a:cxnSpLocks/>
          </p:cNvCxnSpPr>
          <p:nvPr/>
        </p:nvCxnSpPr>
        <p:spPr>
          <a:xfrm flipV="1">
            <a:off x="6596978" y="6955866"/>
            <a:ext cx="0" cy="216000"/>
          </a:xfrm>
          <a:prstGeom prst="line">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ADB9E94B-ECAC-4B0F-8C2E-014FF60B6BBB}"/>
              </a:ext>
            </a:extLst>
          </p:cNvPr>
          <p:cNvCxnSpPr>
            <a:cxnSpLocks/>
          </p:cNvCxnSpPr>
          <p:nvPr/>
        </p:nvCxnSpPr>
        <p:spPr>
          <a:xfrm flipV="1">
            <a:off x="7280906" y="7522377"/>
            <a:ext cx="468000"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38" name="Straight Arrow Connector 137">
            <a:extLst>
              <a:ext uri="{FF2B5EF4-FFF2-40B4-BE49-F238E27FC236}">
                <a16:creationId xmlns:a16="http://schemas.microsoft.com/office/drawing/2014/main" id="{72A12DA4-735D-4B88-B54C-3971C9C3D9E3}"/>
              </a:ext>
            </a:extLst>
          </p:cNvPr>
          <p:cNvCxnSpPr>
            <a:cxnSpLocks/>
          </p:cNvCxnSpPr>
          <p:nvPr/>
        </p:nvCxnSpPr>
        <p:spPr>
          <a:xfrm>
            <a:off x="7748906" y="4448573"/>
            <a:ext cx="567899" cy="0"/>
          </a:xfrm>
          <a:prstGeom prst="straightConnector1">
            <a:avLst/>
          </a:prstGeom>
          <a:ln w="127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40" name="Straight Arrow Connector 139">
            <a:extLst>
              <a:ext uri="{FF2B5EF4-FFF2-40B4-BE49-F238E27FC236}">
                <a16:creationId xmlns:a16="http://schemas.microsoft.com/office/drawing/2014/main" id="{010B2E13-0D25-4890-856B-76F4A07C76EA}"/>
              </a:ext>
            </a:extLst>
          </p:cNvPr>
          <p:cNvCxnSpPr>
            <a:cxnSpLocks/>
          </p:cNvCxnSpPr>
          <p:nvPr/>
        </p:nvCxnSpPr>
        <p:spPr>
          <a:xfrm flipH="1">
            <a:off x="8316090" y="4443972"/>
            <a:ext cx="715" cy="277200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42" name="TextBox 141">
            <a:extLst>
              <a:ext uri="{FF2B5EF4-FFF2-40B4-BE49-F238E27FC236}">
                <a16:creationId xmlns:a16="http://schemas.microsoft.com/office/drawing/2014/main" id="{9F244293-00ED-4504-ADC3-990242C75730}"/>
              </a:ext>
            </a:extLst>
          </p:cNvPr>
          <p:cNvSpPr txBox="1"/>
          <p:nvPr/>
        </p:nvSpPr>
        <p:spPr>
          <a:xfrm>
            <a:off x="2722566" y="7846069"/>
            <a:ext cx="2491638" cy="248979"/>
          </a:xfrm>
          <a:prstGeom prst="rect">
            <a:avLst/>
          </a:prstGeom>
          <a:solidFill>
            <a:schemeClr val="bg1"/>
          </a:solidFill>
          <a:ln w="28575">
            <a:solidFill>
              <a:srgbClr val="00B050"/>
            </a:solidFill>
          </a:ln>
        </p:spPr>
        <p:txBody>
          <a:bodyPr wrap="square" lIns="44313" rIns="44313" rtlCol="0">
            <a:spAutoFit/>
          </a:bodyPr>
          <a:lstStyle/>
          <a:p>
            <a:pPr algn="ctr"/>
            <a:r>
              <a:rPr lang="en-GB" sz="1018"/>
              <a:t>Notify Water Company that work is complete  </a:t>
            </a:r>
          </a:p>
        </p:txBody>
      </p:sp>
      <p:sp>
        <p:nvSpPr>
          <p:cNvPr id="143" name="TextBox 142">
            <a:extLst>
              <a:ext uri="{FF2B5EF4-FFF2-40B4-BE49-F238E27FC236}">
                <a16:creationId xmlns:a16="http://schemas.microsoft.com/office/drawing/2014/main" id="{43D88431-0901-4E5E-9318-E48576F0FAC8}"/>
              </a:ext>
            </a:extLst>
          </p:cNvPr>
          <p:cNvSpPr txBox="1"/>
          <p:nvPr/>
        </p:nvSpPr>
        <p:spPr>
          <a:xfrm>
            <a:off x="5602056" y="7939590"/>
            <a:ext cx="2437963" cy="405624"/>
          </a:xfrm>
          <a:prstGeom prst="rect">
            <a:avLst/>
          </a:prstGeom>
          <a:noFill/>
          <a:ln w="28575">
            <a:solidFill>
              <a:srgbClr val="FF0000"/>
            </a:solidFill>
          </a:ln>
        </p:spPr>
        <p:txBody>
          <a:bodyPr wrap="square" lIns="44313" rIns="44313" rtlCol="0" anchor="t">
            <a:spAutoFit/>
          </a:bodyPr>
          <a:lstStyle/>
          <a:p>
            <a:pPr algn="ctr"/>
            <a:r>
              <a:rPr lang="en-GB" sz="1000"/>
              <a:t>Close log – Final Connection work completed </a:t>
            </a:r>
            <a:endParaRPr lang="en-GB" sz="1018"/>
          </a:p>
          <a:p>
            <a:pPr algn="ctr"/>
            <a:r>
              <a:rPr lang="en-GB" sz="1018"/>
              <a:t>(see note 5.4) </a:t>
            </a:r>
          </a:p>
        </p:txBody>
      </p:sp>
      <p:cxnSp>
        <p:nvCxnSpPr>
          <p:cNvPr id="144" name="Straight Connector 143">
            <a:extLst>
              <a:ext uri="{FF2B5EF4-FFF2-40B4-BE49-F238E27FC236}">
                <a16:creationId xmlns:a16="http://schemas.microsoft.com/office/drawing/2014/main" id="{50F2C1C8-73FC-4582-8B74-043FA2C8356E}"/>
              </a:ext>
            </a:extLst>
          </p:cNvPr>
          <p:cNvCxnSpPr>
            <a:cxnSpLocks/>
          </p:cNvCxnSpPr>
          <p:nvPr/>
        </p:nvCxnSpPr>
        <p:spPr>
          <a:xfrm>
            <a:off x="5222309" y="8008403"/>
            <a:ext cx="360000" cy="0"/>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45" name="TextBox 144">
            <a:extLst>
              <a:ext uri="{FF2B5EF4-FFF2-40B4-BE49-F238E27FC236}">
                <a16:creationId xmlns:a16="http://schemas.microsoft.com/office/drawing/2014/main" id="{945B8165-F8B9-45C1-94AE-4A0D275CCB75}"/>
              </a:ext>
            </a:extLst>
          </p:cNvPr>
          <p:cNvSpPr txBox="1"/>
          <p:nvPr/>
        </p:nvSpPr>
        <p:spPr>
          <a:xfrm>
            <a:off x="2048979" y="8845766"/>
            <a:ext cx="3009568" cy="248979"/>
          </a:xfrm>
          <a:prstGeom prst="rect">
            <a:avLst/>
          </a:prstGeom>
          <a:noFill/>
          <a:ln w="12700">
            <a:noFill/>
          </a:ln>
        </p:spPr>
        <p:txBody>
          <a:bodyPr wrap="square" rtlCol="0">
            <a:spAutoFit/>
          </a:bodyPr>
          <a:lstStyle/>
          <a:p>
            <a:pPr algn="ctr"/>
            <a:r>
              <a:rPr lang="en-GB" sz="1018"/>
              <a:t>Proceed to Vesting via </a:t>
            </a:r>
            <a:r>
              <a:rPr lang="en-GB" sz="1018" b="1">
                <a:solidFill>
                  <a:srgbClr val="7030A0"/>
                </a:solidFill>
              </a:rPr>
              <a:t>Stage 6</a:t>
            </a:r>
          </a:p>
        </p:txBody>
      </p:sp>
      <p:cxnSp>
        <p:nvCxnSpPr>
          <p:cNvPr id="146" name="Straight Arrow Connector 145">
            <a:extLst>
              <a:ext uri="{FF2B5EF4-FFF2-40B4-BE49-F238E27FC236}">
                <a16:creationId xmlns:a16="http://schemas.microsoft.com/office/drawing/2014/main" id="{EE107968-D384-430E-B66C-2740DE66780B}"/>
              </a:ext>
            </a:extLst>
          </p:cNvPr>
          <p:cNvCxnSpPr>
            <a:cxnSpLocks/>
          </p:cNvCxnSpPr>
          <p:nvPr/>
        </p:nvCxnSpPr>
        <p:spPr>
          <a:xfrm>
            <a:off x="3965902" y="8600814"/>
            <a:ext cx="0" cy="24495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8" name="TextBox 147">
            <a:extLst>
              <a:ext uri="{FF2B5EF4-FFF2-40B4-BE49-F238E27FC236}">
                <a16:creationId xmlns:a16="http://schemas.microsoft.com/office/drawing/2014/main" id="{B241B355-22C4-4D9D-9A70-5A840305EB03}"/>
              </a:ext>
            </a:extLst>
          </p:cNvPr>
          <p:cNvSpPr txBox="1"/>
          <p:nvPr/>
        </p:nvSpPr>
        <p:spPr>
          <a:xfrm>
            <a:off x="2917713" y="8261239"/>
            <a:ext cx="2287838" cy="248979"/>
          </a:xfrm>
          <a:prstGeom prst="rect">
            <a:avLst/>
          </a:prstGeom>
          <a:noFill/>
          <a:ln w="28575">
            <a:solidFill>
              <a:srgbClr val="00B050"/>
            </a:solidFill>
          </a:ln>
        </p:spPr>
        <p:txBody>
          <a:bodyPr wrap="square" lIns="44313" rIns="44313" rtlCol="0">
            <a:spAutoFit/>
          </a:bodyPr>
          <a:lstStyle/>
          <a:p>
            <a:pPr algn="ctr"/>
            <a:r>
              <a:rPr lang="en-GB" sz="1018"/>
              <a:t>Provide as-built records (see note 5.3)</a:t>
            </a:r>
          </a:p>
        </p:txBody>
      </p:sp>
      <p:sp>
        <p:nvSpPr>
          <p:cNvPr id="152" name="TextBox 151">
            <a:extLst>
              <a:ext uri="{FF2B5EF4-FFF2-40B4-BE49-F238E27FC236}">
                <a16:creationId xmlns:a16="http://schemas.microsoft.com/office/drawing/2014/main" id="{57C02F9D-101B-4460-A5FE-CBEE3039A823}"/>
              </a:ext>
            </a:extLst>
          </p:cNvPr>
          <p:cNvSpPr txBox="1"/>
          <p:nvPr/>
        </p:nvSpPr>
        <p:spPr>
          <a:xfrm>
            <a:off x="5589356" y="8497824"/>
            <a:ext cx="2437963" cy="248979"/>
          </a:xfrm>
          <a:prstGeom prst="rect">
            <a:avLst/>
          </a:prstGeom>
          <a:noFill/>
          <a:ln w="28575">
            <a:solidFill>
              <a:srgbClr val="FF0000"/>
            </a:solidFill>
          </a:ln>
        </p:spPr>
        <p:txBody>
          <a:bodyPr wrap="square" lIns="44313" rIns="44313" rtlCol="0">
            <a:spAutoFit/>
          </a:bodyPr>
          <a:lstStyle/>
          <a:p>
            <a:pPr algn="ctr"/>
            <a:r>
              <a:rPr lang="en-GB" sz="1018"/>
              <a:t>Update asset management records</a:t>
            </a:r>
          </a:p>
        </p:txBody>
      </p:sp>
      <p:cxnSp>
        <p:nvCxnSpPr>
          <p:cNvPr id="153" name="Straight Connector 152">
            <a:extLst>
              <a:ext uri="{FF2B5EF4-FFF2-40B4-BE49-F238E27FC236}">
                <a16:creationId xmlns:a16="http://schemas.microsoft.com/office/drawing/2014/main" id="{0D21D14F-8B2B-4C86-9C16-64EE40B26768}"/>
              </a:ext>
            </a:extLst>
          </p:cNvPr>
          <p:cNvCxnSpPr>
            <a:cxnSpLocks/>
            <a:stCxn id="148" idx="3"/>
          </p:cNvCxnSpPr>
          <p:nvPr/>
        </p:nvCxnSpPr>
        <p:spPr>
          <a:xfrm>
            <a:off x="5205551" y="8385729"/>
            <a:ext cx="367412" cy="182034"/>
          </a:xfrm>
          <a:prstGeom prst="line">
            <a:avLst/>
          </a:prstGeom>
          <a:ln w="127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54" name="Straight Arrow Connector 153">
            <a:extLst>
              <a:ext uri="{FF2B5EF4-FFF2-40B4-BE49-F238E27FC236}">
                <a16:creationId xmlns:a16="http://schemas.microsoft.com/office/drawing/2014/main" id="{54EEA723-0245-4E26-830C-783BDF6F5668}"/>
              </a:ext>
            </a:extLst>
          </p:cNvPr>
          <p:cNvCxnSpPr>
            <a:cxnSpLocks/>
          </p:cNvCxnSpPr>
          <p:nvPr/>
        </p:nvCxnSpPr>
        <p:spPr>
          <a:xfrm flipH="1">
            <a:off x="3950204" y="8109912"/>
            <a:ext cx="1" cy="144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5" name="Straight Arrow Connector 154">
            <a:extLst>
              <a:ext uri="{FF2B5EF4-FFF2-40B4-BE49-F238E27FC236}">
                <a16:creationId xmlns:a16="http://schemas.microsoft.com/office/drawing/2014/main" id="{F55598A9-7CD8-40C4-9644-628D15C50ECE}"/>
              </a:ext>
            </a:extLst>
          </p:cNvPr>
          <p:cNvCxnSpPr>
            <a:cxnSpLocks/>
          </p:cNvCxnSpPr>
          <p:nvPr/>
        </p:nvCxnSpPr>
        <p:spPr>
          <a:xfrm flipH="1">
            <a:off x="2849538" y="8103086"/>
            <a:ext cx="1" cy="72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681EB426-1EDC-4953-9FBA-668C628F4C63}"/>
              </a:ext>
            </a:extLst>
          </p:cNvPr>
          <p:cNvCxnSpPr/>
          <p:nvPr/>
        </p:nvCxnSpPr>
        <p:spPr>
          <a:xfrm flipV="1">
            <a:off x="7824090" y="4692689"/>
            <a:ext cx="432000"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CACDB6F1-931C-4EDA-BA2D-B9C65A287183}"/>
              </a:ext>
            </a:extLst>
          </p:cNvPr>
          <p:cNvCxnSpPr/>
          <p:nvPr/>
        </p:nvCxnSpPr>
        <p:spPr>
          <a:xfrm flipV="1">
            <a:off x="7829730" y="2835822"/>
            <a:ext cx="612000"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BC02B531-500C-4437-B5E1-38036653D327}"/>
              </a:ext>
            </a:extLst>
          </p:cNvPr>
          <p:cNvCxnSpPr>
            <a:cxnSpLocks/>
          </p:cNvCxnSpPr>
          <p:nvPr/>
        </p:nvCxnSpPr>
        <p:spPr>
          <a:xfrm flipV="1">
            <a:off x="8040019" y="2832893"/>
            <a:ext cx="6948" cy="1594199"/>
          </a:xfrm>
          <a:prstGeom prst="straightConnector1">
            <a:avLst/>
          </a:prstGeom>
          <a:ln w="28575">
            <a:solidFill>
              <a:srgbClr val="FF66FF"/>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17305D4D-0EFA-4F81-8E5B-49B6B691A2A9}"/>
              </a:ext>
            </a:extLst>
          </p:cNvPr>
          <p:cNvSpPr txBox="1"/>
          <p:nvPr/>
        </p:nvSpPr>
        <p:spPr>
          <a:xfrm rot="16200000">
            <a:off x="7727865" y="3546207"/>
            <a:ext cx="1030300" cy="276999"/>
          </a:xfrm>
          <a:prstGeom prst="rect">
            <a:avLst/>
          </a:prstGeom>
          <a:solidFill>
            <a:schemeClr val="bg1"/>
          </a:solidFill>
          <a:ln w="12700">
            <a:noFill/>
          </a:ln>
        </p:spPr>
        <p:txBody>
          <a:bodyPr wrap="square" lIns="44313" rIns="44313" rtlCol="0">
            <a:spAutoFit/>
          </a:bodyPr>
          <a:lstStyle/>
          <a:p>
            <a:r>
              <a:rPr lang="en-GB" sz="1200" b="1"/>
              <a:t>SLPM – S5/1b</a:t>
            </a:r>
            <a:endParaRPr lang="en-GB" sz="1200"/>
          </a:p>
        </p:txBody>
      </p:sp>
      <p:cxnSp>
        <p:nvCxnSpPr>
          <p:cNvPr id="108" name="Straight Arrow Connector 107">
            <a:extLst>
              <a:ext uri="{FF2B5EF4-FFF2-40B4-BE49-F238E27FC236}">
                <a16:creationId xmlns:a16="http://schemas.microsoft.com/office/drawing/2014/main" id="{4910F446-13F5-4912-BA26-10E0468405C8}"/>
              </a:ext>
            </a:extLst>
          </p:cNvPr>
          <p:cNvCxnSpPr>
            <a:cxnSpLocks/>
          </p:cNvCxnSpPr>
          <p:nvPr/>
        </p:nvCxnSpPr>
        <p:spPr>
          <a:xfrm>
            <a:off x="2248617" y="7664145"/>
            <a:ext cx="0" cy="963965"/>
          </a:xfrm>
          <a:prstGeom prst="straightConnector1">
            <a:avLst/>
          </a:prstGeom>
          <a:ln w="28575">
            <a:solidFill>
              <a:srgbClr val="FF66FF"/>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09" name="TextBox 108">
            <a:extLst>
              <a:ext uri="{FF2B5EF4-FFF2-40B4-BE49-F238E27FC236}">
                <a16:creationId xmlns:a16="http://schemas.microsoft.com/office/drawing/2014/main" id="{A9989D4C-FE1D-4CDC-9662-B3F5F2D4CDC7}"/>
              </a:ext>
            </a:extLst>
          </p:cNvPr>
          <p:cNvSpPr txBox="1"/>
          <p:nvPr/>
        </p:nvSpPr>
        <p:spPr>
          <a:xfrm rot="16200000">
            <a:off x="1528560" y="7950231"/>
            <a:ext cx="1030300" cy="276999"/>
          </a:xfrm>
          <a:prstGeom prst="rect">
            <a:avLst/>
          </a:prstGeom>
          <a:noFill/>
          <a:ln w="12700">
            <a:noFill/>
          </a:ln>
        </p:spPr>
        <p:txBody>
          <a:bodyPr wrap="square" lIns="44313" rIns="44313" rtlCol="0">
            <a:spAutoFit/>
          </a:bodyPr>
          <a:lstStyle/>
          <a:p>
            <a:r>
              <a:rPr lang="en-GB" sz="1200" b="1"/>
              <a:t>SLPM – S5/2</a:t>
            </a:r>
            <a:endParaRPr lang="en-GB" sz="1200"/>
          </a:p>
        </p:txBody>
      </p:sp>
      <p:cxnSp>
        <p:nvCxnSpPr>
          <p:cNvPr id="110" name="Straight Connector 109">
            <a:extLst>
              <a:ext uri="{FF2B5EF4-FFF2-40B4-BE49-F238E27FC236}">
                <a16:creationId xmlns:a16="http://schemas.microsoft.com/office/drawing/2014/main" id="{96729EDC-1543-4CE5-8C8E-A4C0F3212A46}"/>
              </a:ext>
            </a:extLst>
          </p:cNvPr>
          <p:cNvCxnSpPr>
            <a:cxnSpLocks/>
          </p:cNvCxnSpPr>
          <p:nvPr/>
        </p:nvCxnSpPr>
        <p:spPr>
          <a:xfrm>
            <a:off x="2108198" y="8651616"/>
            <a:ext cx="690538"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sp>
        <p:nvSpPr>
          <p:cNvPr id="101" name="TextBox 100">
            <a:extLst>
              <a:ext uri="{FF2B5EF4-FFF2-40B4-BE49-F238E27FC236}">
                <a16:creationId xmlns:a16="http://schemas.microsoft.com/office/drawing/2014/main" id="{BA790D14-20FC-47E4-89C0-BED695142415}"/>
              </a:ext>
            </a:extLst>
          </p:cNvPr>
          <p:cNvSpPr txBox="1"/>
          <p:nvPr/>
        </p:nvSpPr>
        <p:spPr>
          <a:xfrm>
            <a:off x="8551114" y="1922450"/>
            <a:ext cx="3430373" cy="1323439"/>
          </a:xfrm>
          <a:prstGeom prst="rect">
            <a:avLst/>
          </a:prstGeom>
          <a:noFill/>
          <a:ln w="12700">
            <a:noFill/>
          </a:ln>
        </p:spPr>
        <p:txBody>
          <a:bodyPr wrap="square" lIns="44313" rIns="44313" rtlCol="0" anchor="t">
            <a:spAutoFit/>
          </a:bodyPr>
          <a:lstStyle/>
          <a:p>
            <a:r>
              <a:rPr lang="en-GB" sz="1000" b="1"/>
              <a:t>Note 5.3:. </a:t>
            </a:r>
            <a:r>
              <a:rPr lang="en-GB" sz="1000"/>
              <a:t>Since as built records for the mains will have been supplied during Stage 4, only records for final connection work are required at this stage.</a:t>
            </a:r>
            <a:endParaRPr lang="en-GB" sz="1000" b="1"/>
          </a:p>
          <a:p>
            <a:endParaRPr lang="en-GB" sz="1000" b="1"/>
          </a:p>
          <a:p>
            <a:endParaRPr lang="en-GB" sz="1000" b="1"/>
          </a:p>
          <a:p>
            <a:r>
              <a:rPr lang="en-GB" sz="1000" b="1"/>
              <a:t>Note 5.4:</a:t>
            </a:r>
          </a:p>
          <a:p>
            <a:r>
              <a:rPr lang="en-GB" sz="1000"/>
              <a:t>Water companies may authorise a connection using a safe control of operations process (i.e. permit to work). </a:t>
            </a:r>
            <a:endParaRPr lang="en-GB" sz="1000">
              <a:solidFill>
                <a:srgbClr val="FF0000"/>
              </a:solidFill>
            </a:endParaRPr>
          </a:p>
        </p:txBody>
      </p:sp>
      <p:sp>
        <p:nvSpPr>
          <p:cNvPr id="128" name="TextBox 127">
            <a:extLst>
              <a:ext uri="{FF2B5EF4-FFF2-40B4-BE49-F238E27FC236}">
                <a16:creationId xmlns:a16="http://schemas.microsoft.com/office/drawing/2014/main" id="{79285C05-BB7D-489E-B4CF-04F8A92CFCE1}"/>
              </a:ext>
            </a:extLst>
          </p:cNvPr>
          <p:cNvSpPr txBox="1"/>
          <p:nvPr/>
        </p:nvSpPr>
        <p:spPr>
          <a:xfrm>
            <a:off x="8565708" y="3768415"/>
            <a:ext cx="3617674" cy="707886"/>
          </a:xfrm>
          <a:prstGeom prst="rect">
            <a:avLst/>
          </a:prstGeom>
          <a:solidFill>
            <a:schemeClr val="bg1"/>
          </a:solidFill>
          <a:ln w="12700">
            <a:noFill/>
          </a:ln>
        </p:spPr>
        <p:txBody>
          <a:bodyPr wrap="square" lIns="44313" rIns="44313" rtlCol="0" anchor="t">
            <a:spAutoFit/>
          </a:bodyPr>
          <a:lstStyle/>
          <a:p>
            <a:r>
              <a:rPr lang="en-GB" sz="1000" b="1"/>
              <a:t>Note 5.5:  </a:t>
            </a:r>
          </a:p>
          <a:p>
            <a:pPr algn="just"/>
            <a:r>
              <a:rPr lang="en-GB" sz="1000"/>
              <a:t>If the Final Connection involves works within a highway, obtain a suitable licence or permit from the relevant Permit or Highways Authority before undertaking work.  </a:t>
            </a:r>
          </a:p>
        </p:txBody>
      </p:sp>
      <p:sp>
        <p:nvSpPr>
          <p:cNvPr id="98" name="TextBox 97">
            <a:extLst>
              <a:ext uri="{FF2B5EF4-FFF2-40B4-BE49-F238E27FC236}">
                <a16:creationId xmlns:a16="http://schemas.microsoft.com/office/drawing/2014/main" id="{54A7527E-91E6-460C-8BE3-AB2821CDB768}"/>
              </a:ext>
            </a:extLst>
          </p:cNvPr>
          <p:cNvSpPr txBox="1"/>
          <p:nvPr/>
        </p:nvSpPr>
        <p:spPr>
          <a:xfrm>
            <a:off x="10806388" y="9201090"/>
            <a:ext cx="1939477" cy="400110"/>
          </a:xfrm>
          <a:prstGeom prst="rect">
            <a:avLst/>
          </a:prstGeom>
          <a:noFill/>
        </p:spPr>
        <p:txBody>
          <a:bodyPr wrap="square" rtlCol="0">
            <a:spAutoFit/>
          </a:bodyPr>
          <a:lstStyle/>
          <a:p>
            <a:pPr algn="ctr"/>
            <a:r>
              <a:rPr lang="en-GB" sz="2000" b="1" i="1">
                <a:solidFill>
                  <a:srgbClr val="7030A0"/>
                </a:solidFill>
                <a:latin typeface="Abadi Extra Light" panose="020B0204020104020204" pitchFamily="34" charset="0"/>
              </a:rPr>
              <a:t> </a:t>
            </a:r>
            <a:r>
              <a:rPr lang="en-GB" sz="1200" b="1" i="1">
                <a:solidFill>
                  <a:srgbClr val="7030A0"/>
                </a:solidFill>
                <a:latin typeface="Abadi Extra Light" panose="020B0204020104020204" pitchFamily="34" charset="0"/>
              </a:rPr>
              <a:t>Appendix C - 9</a:t>
            </a:r>
            <a:endParaRPr lang="en-GB" sz="2000" b="1" i="1">
              <a:solidFill>
                <a:srgbClr val="7030A0"/>
              </a:solidFill>
              <a:latin typeface="Abadi Extra Light" panose="020B0204020104020204" pitchFamily="34" charset="0"/>
            </a:endParaRPr>
          </a:p>
        </p:txBody>
      </p:sp>
      <p:sp>
        <p:nvSpPr>
          <p:cNvPr id="122" name="TextBox 121">
            <a:extLst>
              <a:ext uri="{FF2B5EF4-FFF2-40B4-BE49-F238E27FC236}">
                <a16:creationId xmlns:a16="http://schemas.microsoft.com/office/drawing/2014/main" id="{B2C72797-579A-4B56-A182-2B52FD7EAA69}"/>
              </a:ext>
            </a:extLst>
          </p:cNvPr>
          <p:cNvSpPr txBox="1"/>
          <p:nvPr/>
        </p:nvSpPr>
        <p:spPr>
          <a:xfrm>
            <a:off x="10574476" y="370655"/>
            <a:ext cx="1939477" cy="400110"/>
          </a:xfrm>
          <a:prstGeom prst="rect">
            <a:avLst/>
          </a:prstGeom>
          <a:noFill/>
        </p:spPr>
        <p:txBody>
          <a:bodyPr wrap="square" rtlCol="0">
            <a:spAutoFit/>
          </a:bodyPr>
          <a:lstStyle/>
          <a:p>
            <a:pPr algn="ctr"/>
            <a:r>
              <a:rPr lang="en-GB" sz="2000" b="1" i="1" dirty="0">
                <a:solidFill>
                  <a:srgbClr val="7030A0"/>
                </a:solidFill>
                <a:latin typeface="Abadi Extra Light" panose="020B0204020104020204" pitchFamily="34" charset="0"/>
              </a:rPr>
              <a:t> </a:t>
            </a:r>
            <a:r>
              <a:rPr lang="en-GB" sz="1200" b="1" i="1" dirty="0">
                <a:solidFill>
                  <a:srgbClr val="7030A0"/>
                </a:solidFill>
                <a:latin typeface="Abadi Extra Light" panose="020B0204020104020204" pitchFamily="34" charset="0"/>
              </a:rPr>
              <a:t>Version: 1</a:t>
            </a:r>
            <a:endParaRPr lang="en-GB" sz="2000" b="1" i="1" dirty="0">
              <a:solidFill>
                <a:srgbClr val="7030A0"/>
              </a:solidFill>
              <a:latin typeface="Abadi Extra Light" panose="020B0204020104020204" pitchFamily="34" charset="0"/>
            </a:endParaRPr>
          </a:p>
        </p:txBody>
      </p:sp>
      <p:sp>
        <p:nvSpPr>
          <p:cNvPr id="125" name="TextBox 124">
            <a:extLst>
              <a:ext uri="{FF2B5EF4-FFF2-40B4-BE49-F238E27FC236}">
                <a16:creationId xmlns:a16="http://schemas.microsoft.com/office/drawing/2014/main" id="{4DF9627F-C65F-42B0-B5DD-A65A1A4D3A1F}"/>
              </a:ext>
            </a:extLst>
          </p:cNvPr>
          <p:cNvSpPr txBox="1"/>
          <p:nvPr/>
        </p:nvSpPr>
        <p:spPr>
          <a:xfrm>
            <a:off x="70305" y="9184276"/>
            <a:ext cx="1939477" cy="400110"/>
          </a:xfrm>
          <a:prstGeom prst="rect">
            <a:avLst/>
          </a:prstGeom>
          <a:noFill/>
        </p:spPr>
        <p:txBody>
          <a:bodyPr wrap="square" rtlCol="0">
            <a:spAutoFit/>
          </a:bodyPr>
          <a:lstStyle/>
          <a:p>
            <a:pPr algn="ctr"/>
            <a:r>
              <a:rPr lang="en-GB" sz="2000" dirty="0">
                <a:solidFill>
                  <a:srgbClr val="7030A0"/>
                </a:solidFill>
                <a:latin typeface="+mj-lt"/>
              </a:rPr>
              <a:t> </a:t>
            </a:r>
            <a:r>
              <a:rPr lang="en-GB" sz="1200" dirty="0">
                <a:solidFill>
                  <a:srgbClr val="7030A0"/>
                </a:solidFill>
                <a:latin typeface="+mj-lt"/>
              </a:rPr>
              <a:t>© Water UK </a:t>
            </a:r>
            <a:r>
              <a:rPr lang="en-GB" sz="1200" dirty="0">
                <a:solidFill>
                  <a:srgbClr val="7030A0"/>
                </a:solidFill>
              </a:rPr>
              <a:t>071019</a:t>
            </a:r>
            <a:endParaRPr lang="en-GB" sz="2000" dirty="0">
              <a:solidFill>
                <a:srgbClr val="7030A0"/>
              </a:solidFill>
              <a:latin typeface="+mj-lt"/>
            </a:endParaRPr>
          </a:p>
        </p:txBody>
      </p:sp>
      <p:cxnSp>
        <p:nvCxnSpPr>
          <p:cNvPr id="96" name="Straight Arrow Connector 95">
            <a:extLst>
              <a:ext uri="{FF2B5EF4-FFF2-40B4-BE49-F238E27FC236}">
                <a16:creationId xmlns:a16="http://schemas.microsoft.com/office/drawing/2014/main" id="{0424CCFB-E963-4359-86FD-0F5A2E3B175A}"/>
              </a:ext>
            </a:extLst>
          </p:cNvPr>
          <p:cNvCxnSpPr>
            <a:cxnSpLocks/>
          </p:cNvCxnSpPr>
          <p:nvPr/>
        </p:nvCxnSpPr>
        <p:spPr>
          <a:xfrm flipV="1">
            <a:off x="8316090" y="8130957"/>
            <a:ext cx="14698" cy="963788"/>
          </a:xfrm>
          <a:prstGeom prst="straightConnector1">
            <a:avLst/>
          </a:prstGeom>
          <a:ln w="28575">
            <a:solidFill>
              <a:srgbClr val="FF66FF"/>
            </a:solidFill>
            <a:tailEnd type="arrow"/>
          </a:ln>
        </p:spPr>
        <p:style>
          <a:lnRef idx="1">
            <a:schemeClr val="accent1"/>
          </a:lnRef>
          <a:fillRef idx="0">
            <a:schemeClr val="accent1"/>
          </a:fillRef>
          <a:effectRef idx="0">
            <a:schemeClr val="accent1"/>
          </a:effectRef>
          <a:fontRef idx="minor">
            <a:schemeClr val="tx1"/>
          </a:fontRef>
        </p:style>
      </p:cxnSp>
      <p:sp>
        <p:nvSpPr>
          <p:cNvPr id="129" name="TextBox 128">
            <a:extLst>
              <a:ext uri="{FF2B5EF4-FFF2-40B4-BE49-F238E27FC236}">
                <a16:creationId xmlns:a16="http://schemas.microsoft.com/office/drawing/2014/main" id="{E43E0F78-B6EC-4F6D-B669-8A564E691653}"/>
              </a:ext>
            </a:extLst>
          </p:cNvPr>
          <p:cNvSpPr txBox="1"/>
          <p:nvPr/>
        </p:nvSpPr>
        <p:spPr>
          <a:xfrm rot="16200000">
            <a:off x="8078330" y="8490352"/>
            <a:ext cx="945568" cy="276999"/>
          </a:xfrm>
          <a:prstGeom prst="rect">
            <a:avLst/>
          </a:prstGeom>
          <a:solidFill>
            <a:schemeClr val="bg1"/>
          </a:solidFill>
          <a:ln w="12700">
            <a:noFill/>
          </a:ln>
        </p:spPr>
        <p:txBody>
          <a:bodyPr wrap="square" lIns="44313" rIns="44313" rtlCol="0">
            <a:spAutoFit/>
          </a:bodyPr>
          <a:lstStyle/>
          <a:p>
            <a:r>
              <a:rPr lang="en-GB" sz="1200" b="1"/>
              <a:t>SLPM – S6/1</a:t>
            </a:r>
            <a:endParaRPr lang="en-GB" sz="1200"/>
          </a:p>
        </p:txBody>
      </p:sp>
      <p:cxnSp>
        <p:nvCxnSpPr>
          <p:cNvPr id="132" name="Straight Connector 131">
            <a:extLst>
              <a:ext uri="{FF2B5EF4-FFF2-40B4-BE49-F238E27FC236}">
                <a16:creationId xmlns:a16="http://schemas.microsoft.com/office/drawing/2014/main" id="{CACDB6F1-931C-4EDA-BA2D-B9C65A287183}"/>
              </a:ext>
            </a:extLst>
          </p:cNvPr>
          <p:cNvCxnSpPr/>
          <p:nvPr/>
        </p:nvCxnSpPr>
        <p:spPr>
          <a:xfrm flipV="1">
            <a:off x="8038511" y="8130957"/>
            <a:ext cx="612000" cy="0"/>
          </a:xfrm>
          <a:prstGeom prst="line">
            <a:avLst/>
          </a:prstGeom>
          <a:ln w="19050">
            <a:solidFill>
              <a:srgbClr val="FF66FF"/>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00317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CDCD24DA29ACC479AC355EF6B221D15" ma:contentTypeVersion="10" ma:contentTypeDescription="Create a new document." ma:contentTypeScope="" ma:versionID="c3ef915f3e0d3120fc651fb261307d54">
  <xsd:schema xmlns:xsd="http://www.w3.org/2001/XMLSchema" xmlns:xs="http://www.w3.org/2001/XMLSchema" xmlns:p="http://schemas.microsoft.com/office/2006/metadata/properties" xmlns:ns3="4bd5a40a-8315-48d4-8efc-68de52c273a4" targetNamespace="http://schemas.microsoft.com/office/2006/metadata/properties" ma:root="true" ma:fieldsID="175f9c929d4037ae28af45464f635e16" ns3:_="">
    <xsd:import namespace="4bd5a40a-8315-48d4-8efc-68de52c273a4"/>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d5a40a-8315-48d4-8efc-68de52c273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D45FC83-7113-46F3-B38D-A5BE35997C2A}">
  <ds:schemaRefs>
    <ds:schemaRef ds:uri="http://schemas.microsoft.com/sharepoint/v3/contenttype/forms"/>
  </ds:schemaRefs>
</ds:datastoreItem>
</file>

<file path=customXml/itemProps2.xml><?xml version="1.0" encoding="utf-8"?>
<ds:datastoreItem xmlns:ds="http://schemas.openxmlformats.org/officeDocument/2006/customXml" ds:itemID="{193BEAF8-58CC-4DFF-B621-34E274FED38C}">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6363B6BB-E6A6-4AF2-AB50-509B3B2FC5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d5a40a-8315-48d4-8efc-68de52c273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TotalTime>
  <Words>7167</Words>
  <Application>Microsoft Office PowerPoint</Application>
  <PresentationFormat>A3 Paper (297x420 mm)</PresentationFormat>
  <Paragraphs>971</Paragraphs>
  <Slides>15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Abadi Extra Light</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Water UK</dc:creator>
  <cp:lastModifiedBy>Carly Mayatt</cp:lastModifiedBy>
  <cp:revision>13</cp:revision>
  <cp:lastPrinted>2019-06-19T11:34:16Z</cp:lastPrinted>
  <dcterms:created xsi:type="dcterms:W3CDTF">2016-02-23T09:34:17Z</dcterms:created>
  <dcterms:modified xsi:type="dcterms:W3CDTF">2020-10-15T11:54:54Z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0x010100FCDCD24DA29ACC479AC355EF6B221D15</vt:lpwstr>
  </property>
</Properties>
</file>